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0" r:id="rId7"/>
    <p:sldId id="261" r:id="rId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3801" autoAdjust="0"/>
  </p:normalViewPr>
  <p:slideViewPr>
    <p:cSldViewPr snapToGrid="0">
      <p:cViewPr varScale="1">
        <p:scale>
          <a:sx n="61" d="100"/>
          <a:sy n="61" d="100"/>
        </p:scale>
        <p:origin x="24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421312A-5CF8-4B2D-ADC4-A8AE7DA2EEDC}" type="datetimeFigureOut">
              <a:rPr lang="en-GB" smtClean="0"/>
              <a:t>06/02/2024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37A2FD2-746A-42F9-B662-B0D0793BDE7B}" type="slidenum">
              <a:rPr lang="en-GB" smtClean="0"/>
              <a:t>‹#›</a:t>
            </a:fld>
            <a:endParaRPr lang="en-GB"/>
          </a:p>
        </p:txBody>
      </p:sp>
    </p:spTree>
    <p:extLst>
      <p:ext uri="{BB962C8B-B14F-4D97-AF65-F5344CB8AC3E}">
        <p14:creationId xmlns:p14="http://schemas.microsoft.com/office/powerpoint/2010/main" val="1281746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 everyone, thank you for attending this GP session.  My name is Chloe and I’m one of the vascular nurse practitioners at St Thomas hospital. I’m going to talk to you briefly about the emergency vascular clinic at St Thomas and how this referral pathway could potentially benefit some of the patients you’re seeing in your practice. </a:t>
            </a:r>
          </a:p>
        </p:txBody>
      </p:sp>
      <p:sp>
        <p:nvSpPr>
          <p:cNvPr id="4" name="Slide Number Placeholder 3"/>
          <p:cNvSpPr>
            <a:spLocks noGrp="1"/>
          </p:cNvSpPr>
          <p:nvPr>
            <p:ph type="sldNum" sz="quarter" idx="5"/>
          </p:nvPr>
        </p:nvSpPr>
        <p:spPr/>
        <p:txBody>
          <a:bodyPr/>
          <a:lstStyle/>
          <a:p>
            <a:fld id="{A37A2FD2-746A-42F9-B662-B0D0793BDE7B}" type="slidenum">
              <a:rPr lang="en-GB" smtClean="0"/>
              <a:t>1</a:t>
            </a:fld>
            <a:endParaRPr lang="en-GB"/>
          </a:p>
        </p:txBody>
      </p:sp>
    </p:spTree>
    <p:extLst>
      <p:ext uri="{BB962C8B-B14F-4D97-AF65-F5344CB8AC3E}">
        <p14:creationId xmlns:p14="http://schemas.microsoft.com/office/powerpoint/2010/main" val="73264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EVC was set up in 2017, with an idea of reducing burden on A+E and unnecessary admissions to the wards.  Since then it has grown and now fully staffed with x3 nurse practitioners and x1 consultant.  We are based over at St </a:t>
            </a:r>
            <a:r>
              <a:rPr lang="en-GB" dirty="0" err="1"/>
              <a:t>Thomas’</a:t>
            </a:r>
            <a:r>
              <a:rPr lang="en-GB" dirty="0"/>
              <a:t> Hospital in the outpatient department. And operate Monday – Friday 08:00-17:30 (excluding bank holidays).  The service works by REFERRAL only, we are NOT a walk in service, once referral has been received we will triage referral and get them booked in asap. </a:t>
            </a:r>
          </a:p>
          <a:p>
            <a:endParaRPr lang="en-GB" dirty="0"/>
          </a:p>
          <a:p>
            <a:r>
              <a:rPr lang="en-GB" dirty="0"/>
              <a:t>EVC days – Monday, Tuesday and Friday </a:t>
            </a:r>
          </a:p>
          <a:p>
            <a:r>
              <a:rPr lang="en-GB" dirty="0" err="1"/>
              <a:t>Vett</a:t>
            </a:r>
            <a:r>
              <a:rPr lang="en-GB" dirty="0"/>
              <a:t> referrals – Monday-Friday </a:t>
            </a:r>
          </a:p>
          <a:p>
            <a:r>
              <a:rPr lang="en-GB" dirty="0"/>
              <a:t>Friday is our dedicated leg ulcer clinic – new patients who have never been seen before and have not undergone any previous diagnostics. </a:t>
            </a:r>
          </a:p>
          <a:p>
            <a:endParaRPr lang="en-GB" dirty="0"/>
          </a:p>
          <a:p>
            <a:r>
              <a:rPr lang="en-GB" dirty="0"/>
              <a:t>Usually work with morning slots as the patients can be with us for quite some time </a:t>
            </a:r>
          </a:p>
          <a:p>
            <a:endParaRPr lang="en-GB" dirty="0"/>
          </a:p>
        </p:txBody>
      </p:sp>
      <p:sp>
        <p:nvSpPr>
          <p:cNvPr id="4" name="Slide Number Placeholder 3"/>
          <p:cNvSpPr>
            <a:spLocks noGrp="1"/>
          </p:cNvSpPr>
          <p:nvPr>
            <p:ph type="sldNum" sz="quarter" idx="5"/>
          </p:nvPr>
        </p:nvSpPr>
        <p:spPr/>
        <p:txBody>
          <a:bodyPr/>
          <a:lstStyle/>
          <a:p>
            <a:fld id="{A37A2FD2-746A-42F9-B662-B0D0793BDE7B}" type="slidenum">
              <a:rPr lang="en-GB" smtClean="0"/>
              <a:t>2</a:t>
            </a:fld>
            <a:endParaRPr lang="en-GB"/>
          </a:p>
        </p:txBody>
      </p:sp>
    </p:spTree>
    <p:extLst>
      <p:ext uri="{BB962C8B-B14F-4D97-AF65-F5344CB8AC3E}">
        <p14:creationId xmlns:p14="http://schemas.microsoft.com/office/powerpoint/2010/main" val="3609032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b="1" dirty="0"/>
              <a:t>TIA</a:t>
            </a:r>
            <a:r>
              <a:rPr lang="en-GB" dirty="0"/>
              <a:t> – patients with confirmed carotid disease. Usually referred from network hospital sites.  We will see them to counsel on conservative vs surgical treatment and arrange any further imaging. </a:t>
            </a:r>
          </a:p>
          <a:p>
            <a:pPr marL="228600" indent="-228600">
              <a:buAutoNum type="arabicPeriod" startAt="2"/>
            </a:pPr>
            <a:r>
              <a:rPr lang="en-GB" b="1" dirty="0"/>
              <a:t>CLTI</a:t>
            </a:r>
            <a:r>
              <a:rPr lang="en-GB" b="0" dirty="0"/>
              <a:t> – Intense pain foot or leg particularly at night time, with or without tissue loss, concern about colour/pallor of the foot/ unable to feel pedal pulses. We’d be more than happy to see these patients.  Better to refer to us over local/ routine vascular appointment as waiting lists are lengthy and can delay significant treatment. We are trying to encourage more referrals to who if there is a suspicion of CLI or new tissue loss/ulceration.  Expedited imaging and treatment plans. </a:t>
            </a:r>
          </a:p>
          <a:p>
            <a:pPr marL="228600" indent="-228600">
              <a:buAutoNum type="arabicPeriod" startAt="3"/>
            </a:pPr>
            <a:r>
              <a:rPr lang="en-GB" b="1" dirty="0"/>
              <a:t>Acute DVT </a:t>
            </a:r>
            <a:r>
              <a:rPr lang="en-GB" b="0" dirty="0"/>
              <a:t> - Acute DVT patients iliofemoral only – Confirmed on ultrasound/other imaging modality. We provide a conversation around conservative vs surgical management (if suitable and fits criteria for intervention).  Most of theses referrals tend to come from other hospitals. </a:t>
            </a:r>
          </a:p>
          <a:p>
            <a:pPr marL="228600" indent="-228600">
              <a:buAutoNum type="arabicPeriod" startAt="3"/>
            </a:pPr>
            <a:r>
              <a:rPr lang="en-GB" b="1" dirty="0"/>
              <a:t>Existing venous patients </a:t>
            </a:r>
            <a:r>
              <a:rPr lang="en-GB" b="0" dirty="0"/>
              <a:t> - Already known the service with new concerns. Patients who have had venous stenting / concerns about new thrombosis we can see</a:t>
            </a:r>
          </a:p>
          <a:p>
            <a:pPr marL="228600" indent="-228600">
              <a:buAutoNum type="arabicPeriod" startAt="3"/>
            </a:pPr>
            <a:r>
              <a:rPr lang="en-GB" b="1" dirty="0"/>
              <a:t>Digital ischaemia – </a:t>
            </a:r>
            <a:r>
              <a:rPr lang="en-GB" b="0" dirty="0"/>
              <a:t>Patient with toe/finger discolouration – we can investigate for acute vascular cause. </a:t>
            </a:r>
          </a:p>
          <a:p>
            <a:pPr marL="228600" indent="-228600">
              <a:buAutoNum type="arabicPeriod" startAt="3"/>
            </a:pPr>
            <a:r>
              <a:rPr lang="en-GB" b="1" dirty="0">
                <a:solidFill>
                  <a:srgbClr val="FF0000"/>
                </a:solidFill>
              </a:rPr>
              <a:t>New leg ulcers </a:t>
            </a:r>
            <a:r>
              <a:rPr lang="en-GB" b="0" dirty="0"/>
              <a:t>– Most pertinent to GP you. Any patients with new leg ulceration should be expedited to vascular clinic,  refer to St Thomas via usual route. If concerned it is a CLI picture rather than venous ulcers or if worried about infection/severe deterioration we would advise referring to EVC.  We will investigate patients for vascular cause, often completing duplex imaging of veins and arteries and ordering any cross-sectional imaging if possible. Initiate dressing plans e.g. compression bandaging. </a:t>
            </a:r>
          </a:p>
          <a:p>
            <a:pPr marL="228600" indent="-228600">
              <a:buAutoNum type="arabicPeriod" startAt="3"/>
            </a:pPr>
            <a:r>
              <a:rPr lang="en-GB" b="1" dirty="0"/>
              <a:t>Wound reviews</a:t>
            </a:r>
            <a:r>
              <a:rPr lang="en-GB" b="0" dirty="0"/>
              <a:t>- We’ll see patients who have had wound deterioration or need ongoing review if they’ve already been in with us/ known to us</a:t>
            </a:r>
          </a:p>
          <a:p>
            <a:pPr marL="228600" indent="-228600">
              <a:buAutoNum type="arabicPeriod" startAt="3"/>
            </a:pPr>
            <a:r>
              <a:rPr lang="en-GB" b="1" dirty="0"/>
              <a:t>Acute on chronic ischaemia </a:t>
            </a:r>
            <a:r>
              <a:rPr lang="en-GB" b="0" dirty="0"/>
              <a:t> - New ingraft/ in-stent stenosis of our existing patients. </a:t>
            </a:r>
          </a:p>
          <a:p>
            <a:pPr marL="228600" indent="-228600">
              <a:buAutoNum type="arabicPeriod" startAt="3"/>
            </a:pPr>
            <a:r>
              <a:rPr lang="en-GB" b="1" dirty="0"/>
              <a:t>Bleeding varicose veins/Thrombophlebitis </a:t>
            </a:r>
            <a:r>
              <a:rPr lang="en-GB" b="0" dirty="0"/>
              <a:t>– Nurse-led service, refer to us if concerns about this (confirmed on scan/ previous varicose vein treatment/ currently bleeding veins)</a:t>
            </a:r>
          </a:p>
          <a:p>
            <a:pPr marL="228600" indent="-228600">
              <a:buAutoNum type="arabicPeriod" startAt="3"/>
            </a:pPr>
            <a:r>
              <a:rPr lang="en-GB" b="1" dirty="0"/>
              <a:t>Incidental aortic aneurysm </a:t>
            </a:r>
            <a:r>
              <a:rPr lang="en-GB" b="0" dirty="0"/>
              <a:t>– National screening patients/ non-tender/ large aneurysms ( Consultant review only at this stage).  </a:t>
            </a:r>
            <a:endParaRPr lang="en-GB" b="1" dirty="0"/>
          </a:p>
          <a:p>
            <a:pPr marL="228600" indent="-228600">
              <a:buAutoNum type="arabicPeriod" startAt="3"/>
            </a:pPr>
            <a:endParaRPr lang="en-GB" b="1" dirty="0"/>
          </a:p>
          <a:p>
            <a:pPr marL="228600" indent="-228600">
              <a:buAutoNum type="arabicPeriod"/>
            </a:pPr>
            <a:endParaRPr lang="en-GB" dirty="0"/>
          </a:p>
          <a:p>
            <a:endParaRPr lang="en-GB" dirty="0"/>
          </a:p>
        </p:txBody>
      </p:sp>
      <p:sp>
        <p:nvSpPr>
          <p:cNvPr id="4" name="Slide Number Placeholder 3"/>
          <p:cNvSpPr>
            <a:spLocks noGrp="1"/>
          </p:cNvSpPr>
          <p:nvPr>
            <p:ph type="sldNum" sz="quarter" idx="5"/>
          </p:nvPr>
        </p:nvSpPr>
        <p:spPr/>
        <p:txBody>
          <a:bodyPr/>
          <a:lstStyle/>
          <a:p>
            <a:fld id="{A37A2FD2-746A-42F9-B662-B0D0793BDE7B}" type="slidenum">
              <a:rPr lang="en-GB" smtClean="0"/>
              <a:t>3</a:t>
            </a:fld>
            <a:endParaRPr lang="en-GB"/>
          </a:p>
        </p:txBody>
      </p:sp>
    </p:spTree>
    <p:extLst>
      <p:ext uri="{BB962C8B-B14F-4D97-AF65-F5344CB8AC3E}">
        <p14:creationId xmlns:p14="http://schemas.microsoft.com/office/powerpoint/2010/main" val="1028340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Exclusion is essentially any patient that should be going to A+E</a:t>
            </a:r>
          </a:p>
          <a:p>
            <a:pPr marL="171450" indent="-171450">
              <a:buFontTx/>
              <a:buChar char="-"/>
            </a:pPr>
            <a:r>
              <a:rPr lang="en-GB" dirty="0"/>
              <a:t>Systemically unwell – sepsis, bleeding, unstable AAAs, Diabetic foot patients in the absence of concerns about perfusion (if they’re vascular supply is intact, palpable pulses etc) these should be going to foot health/ vascular MDT service via usual referral protocols. </a:t>
            </a:r>
          </a:p>
          <a:p>
            <a:pPr marL="171450" indent="-171450">
              <a:buFontTx/>
              <a:buChar char="-"/>
            </a:pPr>
            <a:r>
              <a:rPr lang="en-GB" dirty="0"/>
              <a:t>Post thrombotic syndrome – often best going to a routine outpatient appointment, unless new tissue loss/ can come in through the ulcer clinic. </a:t>
            </a:r>
          </a:p>
          <a:p>
            <a:pPr marL="171450" indent="-171450">
              <a:buFontTx/>
              <a:buChar char="-"/>
            </a:pPr>
            <a:r>
              <a:rPr lang="en-GB" dirty="0"/>
              <a:t>Bedbound patients – often long appointment and we don’t have hoisting facilities etc. Potentially unsafe.</a:t>
            </a:r>
          </a:p>
          <a:p>
            <a:pPr marL="171450" indent="-171450">
              <a:buFontTx/>
              <a:buChar char="-"/>
            </a:pPr>
            <a:r>
              <a:rPr lang="en-GB" dirty="0"/>
              <a:t>No inpatients</a:t>
            </a:r>
          </a:p>
          <a:p>
            <a:pPr marL="171450" indent="-171450">
              <a:buFontTx/>
              <a:buChar char="-"/>
            </a:pPr>
            <a:r>
              <a:rPr lang="en-GB" dirty="0"/>
              <a:t>No patients under 18, we’re all adult trained nurses so aren’t licensed to see paediatrics.  </a:t>
            </a:r>
          </a:p>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A37A2FD2-746A-42F9-B662-B0D0793BDE7B}" type="slidenum">
              <a:rPr lang="en-GB" smtClean="0"/>
              <a:t>4</a:t>
            </a:fld>
            <a:endParaRPr lang="en-GB"/>
          </a:p>
        </p:txBody>
      </p:sp>
    </p:spTree>
    <p:extLst>
      <p:ext uri="{BB962C8B-B14F-4D97-AF65-F5344CB8AC3E}">
        <p14:creationId xmlns:p14="http://schemas.microsoft.com/office/powerpoint/2010/main" val="1253428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A2FD2-746A-42F9-B662-B0D0793BDE7B}" type="slidenum">
              <a:rPr lang="en-GB" smtClean="0"/>
              <a:t>5</a:t>
            </a:fld>
            <a:endParaRPr lang="en-GB"/>
          </a:p>
        </p:txBody>
      </p:sp>
    </p:spTree>
    <p:extLst>
      <p:ext uri="{BB962C8B-B14F-4D97-AF65-F5344CB8AC3E}">
        <p14:creationId xmlns:p14="http://schemas.microsoft.com/office/powerpoint/2010/main" val="416707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Main route of referral is Refer a patient which can be accessed online via the website and link</a:t>
            </a:r>
          </a:p>
          <a:p>
            <a:pPr marL="228600" indent="-228600">
              <a:buAutoNum type="arabicPeriod"/>
            </a:pPr>
            <a:r>
              <a:rPr lang="en-GB" dirty="0"/>
              <a:t>If you click on ‘new referral’ &gt; select St </a:t>
            </a:r>
            <a:r>
              <a:rPr lang="en-GB" dirty="0" err="1"/>
              <a:t>Thomas’</a:t>
            </a:r>
            <a:r>
              <a:rPr lang="en-GB" dirty="0"/>
              <a:t> &gt; Vascular Surgery and then proceed to complete form.</a:t>
            </a:r>
          </a:p>
          <a:p>
            <a:pPr marL="228600" indent="-228600">
              <a:buAutoNum type="arabicPeriod"/>
            </a:pPr>
            <a:r>
              <a:rPr lang="en-GB" dirty="0"/>
              <a:t>That will be triaged by our on call vascular registrar who will then send onto the EVC team to book in if appropriate.  Does not guarantee EVC appointment if not deemed suitable by screening team. </a:t>
            </a:r>
          </a:p>
        </p:txBody>
      </p:sp>
      <p:sp>
        <p:nvSpPr>
          <p:cNvPr id="4" name="Slide Number Placeholder 3"/>
          <p:cNvSpPr>
            <a:spLocks noGrp="1"/>
          </p:cNvSpPr>
          <p:nvPr>
            <p:ph type="sldNum" sz="quarter" idx="5"/>
          </p:nvPr>
        </p:nvSpPr>
        <p:spPr/>
        <p:txBody>
          <a:bodyPr/>
          <a:lstStyle/>
          <a:p>
            <a:fld id="{A37A2FD2-746A-42F9-B662-B0D0793BDE7B}" type="slidenum">
              <a:rPr lang="en-GB" smtClean="0"/>
              <a:t>6</a:t>
            </a:fld>
            <a:endParaRPr lang="en-GB"/>
          </a:p>
        </p:txBody>
      </p:sp>
    </p:spTree>
    <p:extLst>
      <p:ext uri="{BB962C8B-B14F-4D97-AF65-F5344CB8AC3E}">
        <p14:creationId xmlns:p14="http://schemas.microsoft.com/office/powerpoint/2010/main" val="2335286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37A2FD2-746A-42F9-B662-B0D0793BDE7B}" type="slidenum">
              <a:rPr lang="en-GB" smtClean="0"/>
              <a:t>7</a:t>
            </a:fld>
            <a:endParaRPr lang="en-GB"/>
          </a:p>
        </p:txBody>
      </p:sp>
    </p:spTree>
    <p:extLst>
      <p:ext uri="{BB962C8B-B14F-4D97-AF65-F5344CB8AC3E}">
        <p14:creationId xmlns:p14="http://schemas.microsoft.com/office/powerpoint/2010/main" val="1456657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11935-F10E-4944-B362-645A98D1C1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37AFCA4-6609-4A9D-84BF-23D62FA944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F1F6AD-85BD-4ED9-9317-0E4F18FB294B}"/>
              </a:ext>
            </a:extLst>
          </p:cNvPr>
          <p:cNvSpPr>
            <a:spLocks noGrp="1"/>
          </p:cNvSpPr>
          <p:nvPr>
            <p:ph type="dt" sz="half" idx="10"/>
          </p:nvPr>
        </p:nvSpPr>
        <p:spPr/>
        <p:txBody>
          <a:bodyPr/>
          <a:lstStyle/>
          <a:p>
            <a:fld id="{4A987F84-C723-433B-81BA-A8DE5FD8A5DF}" type="datetime1">
              <a:rPr lang="en-GB" smtClean="0"/>
              <a:t>06/02/2024</a:t>
            </a:fld>
            <a:endParaRPr lang="en-GB"/>
          </a:p>
        </p:txBody>
      </p:sp>
      <p:sp>
        <p:nvSpPr>
          <p:cNvPr id="5" name="Footer Placeholder 4">
            <a:extLst>
              <a:ext uri="{FF2B5EF4-FFF2-40B4-BE49-F238E27FC236}">
                <a16:creationId xmlns:a16="http://schemas.microsoft.com/office/drawing/2014/main" id="{C5183A2B-963E-4526-A3D1-46609908C9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6B8C5A-F525-44B9-AC14-8A3A8402EF33}"/>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118441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1F57B-8768-4DFA-AF7C-77A0E7DF6A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5576637-6D5C-4C9D-8F5A-E73C32E8AD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93ACF7-7F9F-45E7-8D2C-36C1657E1F88}"/>
              </a:ext>
            </a:extLst>
          </p:cNvPr>
          <p:cNvSpPr>
            <a:spLocks noGrp="1"/>
          </p:cNvSpPr>
          <p:nvPr>
            <p:ph type="dt" sz="half" idx="10"/>
          </p:nvPr>
        </p:nvSpPr>
        <p:spPr/>
        <p:txBody>
          <a:bodyPr/>
          <a:lstStyle/>
          <a:p>
            <a:fld id="{E5BE2BA0-9B14-43DD-8968-6F99FB1A0723}" type="datetime1">
              <a:rPr lang="en-GB" smtClean="0"/>
              <a:t>06/02/2024</a:t>
            </a:fld>
            <a:endParaRPr lang="en-GB"/>
          </a:p>
        </p:txBody>
      </p:sp>
      <p:sp>
        <p:nvSpPr>
          <p:cNvPr id="5" name="Footer Placeholder 4">
            <a:extLst>
              <a:ext uri="{FF2B5EF4-FFF2-40B4-BE49-F238E27FC236}">
                <a16:creationId xmlns:a16="http://schemas.microsoft.com/office/drawing/2014/main" id="{E3FC1ECF-60F4-4AA2-AAE0-EF64D3498C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AB685B-DAC2-4B63-A2ED-77A6716C5221}"/>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599886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B77232-472A-4F36-B634-32B3410713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38F18C-5D98-4C7C-A8F9-39B73676F1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A80A76-7C52-48D3-883F-24EC38C942EB}"/>
              </a:ext>
            </a:extLst>
          </p:cNvPr>
          <p:cNvSpPr>
            <a:spLocks noGrp="1"/>
          </p:cNvSpPr>
          <p:nvPr>
            <p:ph type="dt" sz="half" idx="10"/>
          </p:nvPr>
        </p:nvSpPr>
        <p:spPr/>
        <p:txBody>
          <a:bodyPr/>
          <a:lstStyle/>
          <a:p>
            <a:fld id="{2357D7CB-20D3-498B-B78E-69EAAD057A0C}" type="datetime1">
              <a:rPr lang="en-GB" smtClean="0"/>
              <a:t>06/02/2024</a:t>
            </a:fld>
            <a:endParaRPr lang="en-GB"/>
          </a:p>
        </p:txBody>
      </p:sp>
      <p:sp>
        <p:nvSpPr>
          <p:cNvPr id="5" name="Footer Placeholder 4">
            <a:extLst>
              <a:ext uri="{FF2B5EF4-FFF2-40B4-BE49-F238E27FC236}">
                <a16:creationId xmlns:a16="http://schemas.microsoft.com/office/drawing/2014/main" id="{D4C09897-167B-49CE-87AF-7E4A58A78F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251C57-359B-4434-AD40-CE1399D99306}"/>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984980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AD3AD-1F35-417C-AC49-3F707F75C7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9E1E09-741A-4F38-A6A9-F7079AB3A06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CD64A1-D152-481D-A29C-2E3176A7B536}"/>
              </a:ext>
            </a:extLst>
          </p:cNvPr>
          <p:cNvSpPr>
            <a:spLocks noGrp="1"/>
          </p:cNvSpPr>
          <p:nvPr>
            <p:ph type="dt" sz="half" idx="10"/>
          </p:nvPr>
        </p:nvSpPr>
        <p:spPr/>
        <p:txBody>
          <a:bodyPr/>
          <a:lstStyle/>
          <a:p>
            <a:fld id="{7A56D4CF-E402-451E-BDBB-2D8011322E23}" type="datetime1">
              <a:rPr lang="en-GB" smtClean="0"/>
              <a:t>06/02/2024</a:t>
            </a:fld>
            <a:endParaRPr lang="en-GB"/>
          </a:p>
        </p:txBody>
      </p:sp>
      <p:sp>
        <p:nvSpPr>
          <p:cNvPr id="5" name="Footer Placeholder 4">
            <a:extLst>
              <a:ext uri="{FF2B5EF4-FFF2-40B4-BE49-F238E27FC236}">
                <a16:creationId xmlns:a16="http://schemas.microsoft.com/office/drawing/2014/main" id="{4BAC275C-D8B3-4FDE-88BA-D4AEC6F089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BA0350-6A2A-4297-867C-B2F81B27CC12}"/>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105826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15952-C9F5-4F1E-9F76-0D296D590E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9DABD81-AD60-4AE8-8F08-794A7CAA27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8EF427C-015E-4DB1-910A-76857C4B9169}"/>
              </a:ext>
            </a:extLst>
          </p:cNvPr>
          <p:cNvSpPr>
            <a:spLocks noGrp="1"/>
          </p:cNvSpPr>
          <p:nvPr>
            <p:ph type="dt" sz="half" idx="10"/>
          </p:nvPr>
        </p:nvSpPr>
        <p:spPr/>
        <p:txBody>
          <a:bodyPr/>
          <a:lstStyle/>
          <a:p>
            <a:fld id="{B22CB0B5-7431-470A-9321-1B1D3F54C3DE}" type="datetime1">
              <a:rPr lang="en-GB" smtClean="0"/>
              <a:t>06/02/2024</a:t>
            </a:fld>
            <a:endParaRPr lang="en-GB"/>
          </a:p>
        </p:txBody>
      </p:sp>
      <p:sp>
        <p:nvSpPr>
          <p:cNvPr id="5" name="Footer Placeholder 4">
            <a:extLst>
              <a:ext uri="{FF2B5EF4-FFF2-40B4-BE49-F238E27FC236}">
                <a16:creationId xmlns:a16="http://schemas.microsoft.com/office/drawing/2014/main" id="{BADA5E8A-653D-459E-A8AF-258532AD4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EFB1C0-DFBD-48B1-B2F9-14A3CEF4FCD2}"/>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176516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C2BAE-DB74-48DE-9439-E5883B988F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2E0663-0746-441A-885E-86D8260B45B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E154D3-804C-446F-B153-530461CFBB2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25C611-E9E6-443E-BB02-3C411933D70D}"/>
              </a:ext>
            </a:extLst>
          </p:cNvPr>
          <p:cNvSpPr>
            <a:spLocks noGrp="1"/>
          </p:cNvSpPr>
          <p:nvPr>
            <p:ph type="dt" sz="half" idx="10"/>
          </p:nvPr>
        </p:nvSpPr>
        <p:spPr/>
        <p:txBody>
          <a:bodyPr/>
          <a:lstStyle/>
          <a:p>
            <a:fld id="{BC5EA4E9-275A-4BCE-B7E7-FC9EB3B6AF48}" type="datetime1">
              <a:rPr lang="en-GB" smtClean="0"/>
              <a:t>06/02/2024</a:t>
            </a:fld>
            <a:endParaRPr lang="en-GB"/>
          </a:p>
        </p:txBody>
      </p:sp>
      <p:sp>
        <p:nvSpPr>
          <p:cNvPr id="6" name="Footer Placeholder 5">
            <a:extLst>
              <a:ext uri="{FF2B5EF4-FFF2-40B4-BE49-F238E27FC236}">
                <a16:creationId xmlns:a16="http://schemas.microsoft.com/office/drawing/2014/main" id="{164B9F88-CD80-4386-95F0-FA065173AA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201256-6930-44C6-BB5C-B9CDC6C7185D}"/>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57694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FE390-7CB8-4E95-805E-F5D7C3F9D7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632262-45CB-465E-BB37-6872EF3FB4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01D0BC-229B-4BBB-8556-6D7368B0E98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6261DB-9C95-447E-99F4-657AF1D6E5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34D6A2-56D1-4F4F-8E39-FC9421742BD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D9001B-404D-4D23-997A-2718714472DC}"/>
              </a:ext>
            </a:extLst>
          </p:cNvPr>
          <p:cNvSpPr>
            <a:spLocks noGrp="1"/>
          </p:cNvSpPr>
          <p:nvPr>
            <p:ph type="dt" sz="half" idx="10"/>
          </p:nvPr>
        </p:nvSpPr>
        <p:spPr/>
        <p:txBody>
          <a:bodyPr/>
          <a:lstStyle/>
          <a:p>
            <a:fld id="{395E6D8A-05A9-4CC3-BEE0-E20FCF443D7D}" type="datetime1">
              <a:rPr lang="en-GB" smtClean="0"/>
              <a:t>06/02/2024</a:t>
            </a:fld>
            <a:endParaRPr lang="en-GB"/>
          </a:p>
        </p:txBody>
      </p:sp>
      <p:sp>
        <p:nvSpPr>
          <p:cNvPr id="8" name="Footer Placeholder 7">
            <a:extLst>
              <a:ext uri="{FF2B5EF4-FFF2-40B4-BE49-F238E27FC236}">
                <a16:creationId xmlns:a16="http://schemas.microsoft.com/office/drawing/2014/main" id="{B6B476A7-EA95-47B8-8ED6-26FAB669FF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1EE367-32DA-4E48-8AFB-D55BE1795DBE}"/>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255912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FFDE-2CA8-4654-BD46-584E1644D9F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8E6462-AA24-4A15-9055-80A333532136}"/>
              </a:ext>
            </a:extLst>
          </p:cNvPr>
          <p:cNvSpPr>
            <a:spLocks noGrp="1"/>
          </p:cNvSpPr>
          <p:nvPr>
            <p:ph type="dt" sz="half" idx="10"/>
          </p:nvPr>
        </p:nvSpPr>
        <p:spPr/>
        <p:txBody>
          <a:bodyPr/>
          <a:lstStyle/>
          <a:p>
            <a:fld id="{A67BBF76-F99D-4999-9D6B-4F3967F82831}" type="datetime1">
              <a:rPr lang="en-GB" smtClean="0"/>
              <a:t>06/02/2024</a:t>
            </a:fld>
            <a:endParaRPr lang="en-GB"/>
          </a:p>
        </p:txBody>
      </p:sp>
      <p:sp>
        <p:nvSpPr>
          <p:cNvPr id="4" name="Footer Placeholder 3">
            <a:extLst>
              <a:ext uri="{FF2B5EF4-FFF2-40B4-BE49-F238E27FC236}">
                <a16:creationId xmlns:a16="http://schemas.microsoft.com/office/drawing/2014/main" id="{2E9379D7-67DA-40F1-9960-5BB58E2B0F9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01C53B-E301-4BC9-983F-B202193C8249}"/>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344574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F5A89D-6C5C-4E96-9EAB-822B389FEE90}"/>
              </a:ext>
            </a:extLst>
          </p:cNvPr>
          <p:cNvSpPr>
            <a:spLocks noGrp="1"/>
          </p:cNvSpPr>
          <p:nvPr>
            <p:ph type="dt" sz="half" idx="10"/>
          </p:nvPr>
        </p:nvSpPr>
        <p:spPr/>
        <p:txBody>
          <a:bodyPr/>
          <a:lstStyle/>
          <a:p>
            <a:fld id="{A7721E47-FC51-4409-BE72-41AFC608305C}" type="datetime1">
              <a:rPr lang="en-GB" smtClean="0"/>
              <a:t>06/02/2024</a:t>
            </a:fld>
            <a:endParaRPr lang="en-GB"/>
          </a:p>
        </p:txBody>
      </p:sp>
      <p:sp>
        <p:nvSpPr>
          <p:cNvPr id="3" name="Footer Placeholder 2">
            <a:extLst>
              <a:ext uri="{FF2B5EF4-FFF2-40B4-BE49-F238E27FC236}">
                <a16:creationId xmlns:a16="http://schemas.microsoft.com/office/drawing/2014/main" id="{C5322CC6-78A8-4CD1-8675-00812C57DA2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2D23FAA-7DF7-4690-A2D8-D28782286279}"/>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2285152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A89E7-0352-4676-B479-9B34690A28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41A92A-D7EE-4942-9338-33430032E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A76C55-CC34-46A0-B676-ACB84EEA0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6DA6C5-4EB1-4C5C-A44B-9C059EA17135}"/>
              </a:ext>
            </a:extLst>
          </p:cNvPr>
          <p:cNvSpPr>
            <a:spLocks noGrp="1"/>
          </p:cNvSpPr>
          <p:nvPr>
            <p:ph type="dt" sz="half" idx="10"/>
          </p:nvPr>
        </p:nvSpPr>
        <p:spPr/>
        <p:txBody>
          <a:bodyPr/>
          <a:lstStyle/>
          <a:p>
            <a:fld id="{FD977CF7-097D-438A-8BB8-7C257D9D90BE}" type="datetime1">
              <a:rPr lang="en-GB" smtClean="0"/>
              <a:t>06/02/2024</a:t>
            </a:fld>
            <a:endParaRPr lang="en-GB"/>
          </a:p>
        </p:txBody>
      </p:sp>
      <p:sp>
        <p:nvSpPr>
          <p:cNvPr id="6" name="Footer Placeholder 5">
            <a:extLst>
              <a:ext uri="{FF2B5EF4-FFF2-40B4-BE49-F238E27FC236}">
                <a16:creationId xmlns:a16="http://schemas.microsoft.com/office/drawing/2014/main" id="{1F6AC322-6373-425E-A60E-8322EB44DA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665F24-BB78-4F3E-A3A1-9A529AABE629}"/>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177898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AA78E-9CD9-465B-A8A0-CD92266DB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1884E05-3BAC-4869-B74B-2478289381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DED683-225F-4D57-BD5D-06B4C3C5A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9984C9-6795-4090-A87F-5D5A741784CE}"/>
              </a:ext>
            </a:extLst>
          </p:cNvPr>
          <p:cNvSpPr>
            <a:spLocks noGrp="1"/>
          </p:cNvSpPr>
          <p:nvPr>
            <p:ph type="dt" sz="half" idx="10"/>
          </p:nvPr>
        </p:nvSpPr>
        <p:spPr/>
        <p:txBody>
          <a:bodyPr/>
          <a:lstStyle/>
          <a:p>
            <a:fld id="{6A1A04D9-BFD8-4662-9E2D-8E02397040B0}" type="datetime1">
              <a:rPr lang="en-GB" smtClean="0"/>
              <a:t>06/02/2024</a:t>
            </a:fld>
            <a:endParaRPr lang="en-GB"/>
          </a:p>
        </p:txBody>
      </p:sp>
      <p:sp>
        <p:nvSpPr>
          <p:cNvPr id="6" name="Footer Placeholder 5">
            <a:extLst>
              <a:ext uri="{FF2B5EF4-FFF2-40B4-BE49-F238E27FC236}">
                <a16:creationId xmlns:a16="http://schemas.microsoft.com/office/drawing/2014/main" id="{E0612A2D-3C8F-44F6-84AB-999D2C39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D9BB42-DD75-4271-9C04-AF81BC69129B}"/>
              </a:ext>
            </a:extLst>
          </p:cNvPr>
          <p:cNvSpPr>
            <a:spLocks noGrp="1"/>
          </p:cNvSpPr>
          <p:nvPr>
            <p:ph type="sldNum" sz="quarter" idx="12"/>
          </p:nvPr>
        </p:nvSpPr>
        <p:spPr/>
        <p:txBody>
          <a:bodyPr/>
          <a:lstStyle/>
          <a:p>
            <a:fld id="{4E1559CE-DCC9-4DDA-9600-F36864B86879}" type="slidenum">
              <a:rPr lang="en-GB" smtClean="0"/>
              <a:t>‹#›</a:t>
            </a:fld>
            <a:endParaRPr lang="en-GB"/>
          </a:p>
        </p:txBody>
      </p:sp>
    </p:spTree>
    <p:extLst>
      <p:ext uri="{BB962C8B-B14F-4D97-AF65-F5344CB8AC3E}">
        <p14:creationId xmlns:p14="http://schemas.microsoft.com/office/powerpoint/2010/main" val="4147643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227506-4EFC-48FB-B5CB-7CF8E508E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C9450-694C-497D-B496-411A6A7B62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649485-4ED8-421C-A855-E25B205E16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6B88F-250C-4BF2-A9EA-93E6AF824C6C}" type="datetime1">
              <a:rPr lang="en-GB" smtClean="0"/>
              <a:t>06/02/2024</a:t>
            </a:fld>
            <a:endParaRPr lang="en-GB"/>
          </a:p>
        </p:txBody>
      </p:sp>
      <p:sp>
        <p:nvSpPr>
          <p:cNvPr id="5" name="Footer Placeholder 4">
            <a:extLst>
              <a:ext uri="{FF2B5EF4-FFF2-40B4-BE49-F238E27FC236}">
                <a16:creationId xmlns:a16="http://schemas.microsoft.com/office/drawing/2014/main" id="{2879F822-5F0F-4FC4-ADB7-2E074E10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7909114-3A17-495D-8F41-E819E8AA16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559CE-DCC9-4DDA-9600-F36864B86879}" type="slidenum">
              <a:rPr lang="en-GB" smtClean="0"/>
              <a:t>‹#›</a:t>
            </a:fld>
            <a:endParaRPr lang="en-GB"/>
          </a:p>
        </p:txBody>
      </p:sp>
    </p:spTree>
    <p:extLst>
      <p:ext uri="{BB962C8B-B14F-4D97-AF65-F5344CB8AC3E}">
        <p14:creationId xmlns:p14="http://schemas.microsoft.com/office/powerpoint/2010/main" val="886331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eferapatient.org/refer-a-pati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8B5BE-4688-4972-8FF5-A4018438ECB0}"/>
              </a:ext>
            </a:extLst>
          </p:cNvPr>
          <p:cNvSpPr>
            <a:spLocks noGrp="1"/>
          </p:cNvSpPr>
          <p:nvPr>
            <p:ph type="ctrTitle"/>
          </p:nvPr>
        </p:nvSpPr>
        <p:spPr/>
        <p:txBody>
          <a:bodyPr/>
          <a:lstStyle/>
          <a:p>
            <a:r>
              <a:rPr lang="en-GB" dirty="0">
                <a:solidFill>
                  <a:schemeClr val="accent1">
                    <a:lumMod val="50000"/>
                  </a:schemeClr>
                </a:solidFill>
              </a:rPr>
              <a:t>Emergency Vascular Clinic (EVC)</a:t>
            </a:r>
          </a:p>
        </p:txBody>
      </p:sp>
      <p:sp>
        <p:nvSpPr>
          <p:cNvPr id="3" name="Subtitle 2">
            <a:extLst>
              <a:ext uri="{FF2B5EF4-FFF2-40B4-BE49-F238E27FC236}">
                <a16:creationId xmlns:a16="http://schemas.microsoft.com/office/drawing/2014/main" id="{A2EDAC25-F7DA-4243-BF58-F5C95B77FF7E}"/>
              </a:ext>
            </a:extLst>
          </p:cNvPr>
          <p:cNvSpPr>
            <a:spLocks noGrp="1"/>
          </p:cNvSpPr>
          <p:nvPr>
            <p:ph type="subTitle" idx="1"/>
          </p:nvPr>
        </p:nvSpPr>
        <p:spPr/>
        <p:txBody>
          <a:bodyPr/>
          <a:lstStyle/>
          <a:p>
            <a:r>
              <a:rPr lang="en-GB" b="1" dirty="0">
                <a:solidFill>
                  <a:srgbClr val="0070C0"/>
                </a:solidFill>
              </a:rPr>
              <a:t>Chloe Lakin – Vascular Nurse </a:t>
            </a:r>
            <a:r>
              <a:rPr lang="en-GB" b="1" dirty="0" err="1">
                <a:solidFill>
                  <a:srgbClr val="0070C0"/>
                </a:solidFill>
              </a:rPr>
              <a:t>Practioner</a:t>
            </a:r>
            <a:r>
              <a:rPr lang="en-GB" b="1" dirty="0">
                <a:solidFill>
                  <a:srgbClr val="0070C0"/>
                </a:solidFill>
              </a:rPr>
              <a:t> </a:t>
            </a:r>
          </a:p>
          <a:p>
            <a:r>
              <a:rPr lang="en-GB" dirty="0">
                <a:solidFill>
                  <a:srgbClr val="0070C0"/>
                </a:solidFill>
              </a:rPr>
              <a:t>Chloe.Lakin@gstt.nhs.uk</a:t>
            </a:r>
          </a:p>
        </p:txBody>
      </p:sp>
      <p:pic>
        <p:nvPicPr>
          <p:cNvPr id="4" name="Picture 4" descr="Image result for guy's and st thomas' logo">
            <a:extLst>
              <a:ext uri="{FF2B5EF4-FFF2-40B4-BE49-F238E27FC236}">
                <a16:creationId xmlns:a16="http://schemas.microsoft.com/office/drawing/2014/main" id="{C9750313-9992-44A8-974F-B8DAE0B55E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67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C4244-86A3-4071-AED2-03EA621220E9}"/>
              </a:ext>
            </a:extLst>
          </p:cNvPr>
          <p:cNvSpPr>
            <a:spLocks noGrp="1"/>
          </p:cNvSpPr>
          <p:nvPr>
            <p:ph type="title"/>
          </p:nvPr>
        </p:nvSpPr>
        <p:spPr/>
        <p:txBody>
          <a:bodyPr/>
          <a:lstStyle/>
          <a:p>
            <a:r>
              <a:rPr lang="en-GB" dirty="0">
                <a:solidFill>
                  <a:schemeClr val="accent1">
                    <a:lumMod val="50000"/>
                  </a:schemeClr>
                </a:solidFill>
              </a:rPr>
              <a:t>EVC</a:t>
            </a:r>
          </a:p>
        </p:txBody>
      </p:sp>
      <p:sp>
        <p:nvSpPr>
          <p:cNvPr id="3" name="Content Placeholder 2">
            <a:extLst>
              <a:ext uri="{FF2B5EF4-FFF2-40B4-BE49-F238E27FC236}">
                <a16:creationId xmlns:a16="http://schemas.microsoft.com/office/drawing/2014/main" id="{28675F8D-E30F-460E-B0D7-BA5A75C0985B}"/>
              </a:ext>
            </a:extLst>
          </p:cNvPr>
          <p:cNvSpPr>
            <a:spLocks noGrp="1"/>
          </p:cNvSpPr>
          <p:nvPr>
            <p:ph idx="1"/>
          </p:nvPr>
        </p:nvSpPr>
        <p:spPr/>
        <p:txBody>
          <a:bodyPr/>
          <a:lstStyle/>
          <a:p>
            <a:pPr marL="0" indent="0">
              <a:buNone/>
            </a:pPr>
            <a:endParaRPr lang="en-GB" dirty="0"/>
          </a:p>
          <a:p>
            <a:r>
              <a:rPr lang="en-GB" dirty="0">
                <a:solidFill>
                  <a:schemeClr val="accent1">
                    <a:lumMod val="75000"/>
                  </a:schemeClr>
                </a:solidFill>
              </a:rPr>
              <a:t>Started 2017 – St </a:t>
            </a:r>
            <a:r>
              <a:rPr lang="en-GB" dirty="0" err="1">
                <a:solidFill>
                  <a:schemeClr val="accent1">
                    <a:lumMod val="75000"/>
                  </a:schemeClr>
                </a:solidFill>
              </a:rPr>
              <a:t>Thomas’</a:t>
            </a:r>
            <a:r>
              <a:rPr lang="en-GB" dirty="0">
                <a:solidFill>
                  <a:schemeClr val="accent1">
                    <a:lumMod val="75000"/>
                  </a:schemeClr>
                </a:solidFill>
              </a:rPr>
              <a:t> Hospital</a:t>
            </a:r>
          </a:p>
          <a:p>
            <a:r>
              <a:rPr lang="en-GB" dirty="0">
                <a:solidFill>
                  <a:schemeClr val="accent1">
                    <a:lumMod val="75000"/>
                  </a:schemeClr>
                </a:solidFill>
              </a:rPr>
              <a:t>A+E/ Admission avoidance </a:t>
            </a:r>
          </a:p>
          <a:p>
            <a:r>
              <a:rPr lang="en-GB" dirty="0">
                <a:solidFill>
                  <a:schemeClr val="accent1">
                    <a:lumMod val="75000"/>
                  </a:schemeClr>
                </a:solidFill>
              </a:rPr>
              <a:t>Monday-Friday 08:00-17:30</a:t>
            </a:r>
          </a:p>
          <a:p>
            <a:r>
              <a:rPr lang="en-GB" dirty="0">
                <a:solidFill>
                  <a:schemeClr val="accent1">
                    <a:lumMod val="75000"/>
                  </a:schemeClr>
                </a:solidFill>
              </a:rPr>
              <a:t>Nurse practitioners, nursing assistant, consultant and administration team </a:t>
            </a:r>
          </a:p>
          <a:p>
            <a:r>
              <a:rPr lang="en-GB" dirty="0">
                <a:solidFill>
                  <a:schemeClr val="accent1">
                    <a:lumMod val="75000"/>
                  </a:schemeClr>
                </a:solidFill>
              </a:rPr>
              <a:t>Referral dependent service </a:t>
            </a:r>
          </a:p>
          <a:p>
            <a:endParaRPr lang="en-GB" dirty="0"/>
          </a:p>
          <a:p>
            <a:endParaRPr lang="en-GB" dirty="0"/>
          </a:p>
          <a:p>
            <a:endParaRPr lang="en-GB" dirty="0"/>
          </a:p>
        </p:txBody>
      </p:sp>
      <p:pic>
        <p:nvPicPr>
          <p:cNvPr id="4" name="Picture 4" descr="Image result for guy's and st thomas' logo">
            <a:extLst>
              <a:ext uri="{FF2B5EF4-FFF2-40B4-BE49-F238E27FC236}">
                <a16:creationId xmlns:a16="http://schemas.microsoft.com/office/drawing/2014/main" id="{9C00E9BD-BAD6-4332-AA25-46BB216251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19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D3065-0FBC-4CC1-A54D-EADFFB783806}"/>
              </a:ext>
            </a:extLst>
          </p:cNvPr>
          <p:cNvSpPr>
            <a:spLocks noGrp="1"/>
          </p:cNvSpPr>
          <p:nvPr>
            <p:ph type="title"/>
          </p:nvPr>
        </p:nvSpPr>
        <p:spPr/>
        <p:txBody>
          <a:bodyPr/>
          <a:lstStyle/>
          <a:p>
            <a:r>
              <a:rPr lang="en-GB" dirty="0">
                <a:solidFill>
                  <a:schemeClr val="accent1">
                    <a:lumMod val="50000"/>
                  </a:schemeClr>
                </a:solidFill>
              </a:rPr>
              <a:t>Inclusion/referral criteria </a:t>
            </a:r>
          </a:p>
        </p:txBody>
      </p:sp>
      <p:sp>
        <p:nvSpPr>
          <p:cNvPr id="3" name="Content Placeholder 2">
            <a:extLst>
              <a:ext uri="{FF2B5EF4-FFF2-40B4-BE49-F238E27FC236}">
                <a16:creationId xmlns:a16="http://schemas.microsoft.com/office/drawing/2014/main" id="{5C267DCC-FC48-4AC1-9D66-D9526D4D0747}"/>
              </a:ext>
            </a:extLst>
          </p:cNvPr>
          <p:cNvSpPr>
            <a:spLocks noGrp="1"/>
          </p:cNvSpPr>
          <p:nvPr>
            <p:ph idx="1"/>
          </p:nvPr>
        </p:nvSpPr>
        <p:spPr/>
        <p:txBody>
          <a:bodyPr>
            <a:normAutofit fontScale="85000" lnSpcReduction="10000"/>
          </a:bodyPr>
          <a:lstStyle/>
          <a:p>
            <a:pPr lvl="0"/>
            <a:r>
              <a:rPr lang="en-GB" dirty="0">
                <a:solidFill>
                  <a:schemeClr val="accent1">
                    <a:lumMod val="75000"/>
                  </a:schemeClr>
                </a:solidFill>
              </a:rPr>
              <a:t>TIA  (not crescendo) / minor stroke – without major disability. </a:t>
            </a:r>
          </a:p>
          <a:p>
            <a:pPr lvl="0"/>
            <a:r>
              <a:rPr lang="en-GB" dirty="0">
                <a:solidFill>
                  <a:schemeClr val="accent1">
                    <a:lumMod val="75000"/>
                  </a:schemeClr>
                </a:solidFill>
              </a:rPr>
              <a:t>CLTI (without sepsis) +/- diabetic foot ulcers</a:t>
            </a:r>
          </a:p>
          <a:p>
            <a:pPr lvl="0"/>
            <a:r>
              <a:rPr lang="en-GB" dirty="0">
                <a:solidFill>
                  <a:schemeClr val="accent1">
                    <a:lumMod val="75000"/>
                  </a:schemeClr>
                </a:solidFill>
              </a:rPr>
              <a:t>Acute DVT (symptoms less than 3/52)</a:t>
            </a:r>
          </a:p>
          <a:p>
            <a:pPr lvl="0"/>
            <a:r>
              <a:rPr lang="en-GB" dirty="0">
                <a:solidFill>
                  <a:schemeClr val="accent1">
                    <a:lumMod val="75000"/>
                  </a:schemeClr>
                </a:solidFill>
              </a:rPr>
              <a:t>New symptomatic pre-existing venous patients</a:t>
            </a:r>
          </a:p>
          <a:p>
            <a:pPr lvl="0"/>
            <a:r>
              <a:rPr lang="en-GB" dirty="0">
                <a:solidFill>
                  <a:schemeClr val="accent1">
                    <a:lumMod val="75000"/>
                  </a:schemeClr>
                </a:solidFill>
              </a:rPr>
              <a:t>Possible digital ischaemia or trash</a:t>
            </a:r>
          </a:p>
          <a:p>
            <a:pPr lvl="0"/>
            <a:r>
              <a:rPr lang="en-GB" dirty="0">
                <a:solidFill>
                  <a:schemeClr val="accent1">
                    <a:lumMod val="75000"/>
                  </a:schemeClr>
                </a:solidFill>
              </a:rPr>
              <a:t>New Leg ulcers (Not previously investigated / diagnosed) (EVC leg ulcer clinic)</a:t>
            </a:r>
          </a:p>
          <a:p>
            <a:pPr lvl="0"/>
            <a:r>
              <a:rPr lang="en-GB" dirty="0">
                <a:solidFill>
                  <a:schemeClr val="accent1">
                    <a:lumMod val="75000"/>
                  </a:schemeClr>
                </a:solidFill>
              </a:rPr>
              <a:t>Early ward discharge wound reviews</a:t>
            </a:r>
          </a:p>
          <a:p>
            <a:pPr lvl="0"/>
            <a:r>
              <a:rPr lang="en-GB" dirty="0">
                <a:solidFill>
                  <a:schemeClr val="accent1">
                    <a:lumMod val="75000"/>
                  </a:schemeClr>
                </a:solidFill>
              </a:rPr>
              <a:t>Acute on chronic limb ischaemia (new stenosis, worsening symptoms)</a:t>
            </a:r>
          </a:p>
          <a:p>
            <a:pPr lvl="0"/>
            <a:r>
              <a:rPr lang="en-GB" dirty="0">
                <a:solidFill>
                  <a:schemeClr val="accent1">
                    <a:lumMod val="75000"/>
                  </a:schemeClr>
                </a:solidFill>
              </a:rPr>
              <a:t>Superficial thrombophlebitis and/or bleeding varicose veins</a:t>
            </a:r>
          </a:p>
          <a:p>
            <a:pPr lvl="0"/>
            <a:r>
              <a:rPr lang="en-US" dirty="0">
                <a:solidFill>
                  <a:schemeClr val="accent1">
                    <a:lumMod val="75000"/>
                  </a:schemeClr>
                </a:solidFill>
              </a:rPr>
              <a:t>NAAASP/ </a:t>
            </a:r>
            <a:r>
              <a:rPr lang="en-GB" dirty="0">
                <a:solidFill>
                  <a:schemeClr val="accent1">
                    <a:lumMod val="75000"/>
                  </a:schemeClr>
                </a:solidFill>
              </a:rPr>
              <a:t>Incidental finding aneurysm (non-tender) (EVC Consultant only clinic)</a:t>
            </a:r>
          </a:p>
          <a:p>
            <a:endParaRPr lang="en-GB" dirty="0">
              <a:solidFill>
                <a:schemeClr val="accent1">
                  <a:lumMod val="75000"/>
                </a:schemeClr>
              </a:solidFill>
            </a:endParaRPr>
          </a:p>
          <a:p>
            <a:pPr marL="0" indent="0">
              <a:buNone/>
            </a:pPr>
            <a:endParaRPr lang="en-GB" dirty="0"/>
          </a:p>
        </p:txBody>
      </p:sp>
      <p:pic>
        <p:nvPicPr>
          <p:cNvPr id="4" name="Picture 4" descr="Image result for guy's and st thomas' logo">
            <a:extLst>
              <a:ext uri="{FF2B5EF4-FFF2-40B4-BE49-F238E27FC236}">
                <a16:creationId xmlns:a16="http://schemas.microsoft.com/office/drawing/2014/main" id="{3B27476C-A9A2-4B0E-ABC2-1BAEB5708D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0625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ECEF-9542-49CC-85D1-9B01E5258CD8}"/>
              </a:ext>
            </a:extLst>
          </p:cNvPr>
          <p:cNvSpPr>
            <a:spLocks noGrp="1"/>
          </p:cNvSpPr>
          <p:nvPr>
            <p:ph type="title"/>
          </p:nvPr>
        </p:nvSpPr>
        <p:spPr/>
        <p:txBody>
          <a:bodyPr/>
          <a:lstStyle/>
          <a:p>
            <a:r>
              <a:rPr lang="en-GB" dirty="0">
                <a:solidFill>
                  <a:schemeClr val="accent1">
                    <a:lumMod val="50000"/>
                  </a:schemeClr>
                </a:solidFill>
              </a:rPr>
              <a:t>Exclusion criteria </a:t>
            </a:r>
          </a:p>
        </p:txBody>
      </p:sp>
      <p:sp>
        <p:nvSpPr>
          <p:cNvPr id="3" name="Content Placeholder 2">
            <a:extLst>
              <a:ext uri="{FF2B5EF4-FFF2-40B4-BE49-F238E27FC236}">
                <a16:creationId xmlns:a16="http://schemas.microsoft.com/office/drawing/2014/main" id="{D2A8963D-D2B7-4EF4-B791-444158B358CD}"/>
              </a:ext>
            </a:extLst>
          </p:cNvPr>
          <p:cNvSpPr>
            <a:spLocks noGrp="1"/>
          </p:cNvSpPr>
          <p:nvPr>
            <p:ph idx="1"/>
          </p:nvPr>
        </p:nvSpPr>
        <p:spPr/>
        <p:txBody>
          <a:bodyPr>
            <a:normAutofit lnSpcReduction="10000"/>
          </a:bodyPr>
          <a:lstStyle/>
          <a:p>
            <a:pPr lvl="0"/>
            <a:r>
              <a:rPr lang="en-GB" dirty="0">
                <a:solidFill>
                  <a:schemeClr val="accent1">
                    <a:lumMod val="75000"/>
                  </a:schemeClr>
                </a:solidFill>
              </a:rPr>
              <a:t>Sepsis</a:t>
            </a:r>
          </a:p>
          <a:p>
            <a:pPr lvl="0"/>
            <a:r>
              <a:rPr lang="en-GB" dirty="0">
                <a:solidFill>
                  <a:schemeClr val="accent1">
                    <a:lumMod val="75000"/>
                  </a:schemeClr>
                </a:solidFill>
              </a:rPr>
              <a:t>Any arterial bleeding presentation</a:t>
            </a:r>
          </a:p>
          <a:p>
            <a:pPr lvl="0"/>
            <a:r>
              <a:rPr lang="en-GB" dirty="0">
                <a:solidFill>
                  <a:schemeClr val="accent1">
                    <a:lumMod val="75000"/>
                  </a:schemeClr>
                </a:solidFill>
              </a:rPr>
              <a:t>Any acute limb ischaemia</a:t>
            </a:r>
          </a:p>
          <a:p>
            <a:pPr lvl="0"/>
            <a:r>
              <a:rPr lang="en-GB" dirty="0">
                <a:solidFill>
                  <a:schemeClr val="accent1">
                    <a:lumMod val="75000"/>
                  </a:schemeClr>
                </a:solidFill>
              </a:rPr>
              <a:t>Ruptured AAA / Tender ‘symptomatic’ AAA</a:t>
            </a:r>
          </a:p>
          <a:p>
            <a:pPr lvl="0"/>
            <a:r>
              <a:rPr lang="en-GB" dirty="0">
                <a:solidFill>
                  <a:schemeClr val="accent1">
                    <a:lumMod val="75000"/>
                  </a:schemeClr>
                </a:solidFill>
              </a:rPr>
              <a:t>Diabetic foot ulcers – without CLTI symptoms</a:t>
            </a:r>
          </a:p>
          <a:p>
            <a:pPr lvl="0"/>
            <a:r>
              <a:rPr lang="en-GB" dirty="0">
                <a:solidFill>
                  <a:schemeClr val="accent1">
                    <a:lumMod val="75000"/>
                  </a:schemeClr>
                </a:solidFill>
              </a:rPr>
              <a:t>Post thrombotic syndrome</a:t>
            </a:r>
          </a:p>
          <a:p>
            <a:pPr lvl="0"/>
            <a:r>
              <a:rPr lang="en-GB" dirty="0">
                <a:solidFill>
                  <a:schemeClr val="accent1">
                    <a:lumMod val="75000"/>
                  </a:schemeClr>
                </a:solidFill>
              </a:rPr>
              <a:t>Bedbound patients / Stretcher dependant patients</a:t>
            </a:r>
          </a:p>
          <a:p>
            <a:pPr lvl="0"/>
            <a:r>
              <a:rPr lang="en-GB" dirty="0">
                <a:solidFill>
                  <a:schemeClr val="accent1">
                    <a:lumMod val="75000"/>
                  </a:schemeClr>
                </a:solidFill>
              </a:rPr>
              <a:t>Inpatients </a:t>
            </a:r>
          </a:p>
          <a:p>
            <a:pPr lvl="0"/>
            <a:r>
              <a:rPr lang="en-GB" dirty="0">
                <a:solidFill>
                  <a:schemeClr val="accent1">
                    <a:lumMod val="75000"/>
                  </a:schemeClr>
                </a:solidFill>
              </a:rPr>
              <a:t>Anyone aged under 18 years old</a:t>
            </a:r>
          </a:p>
          <a:p>
            <a:endParaRPr lang="en-GB" dirty="0"/>
          </a:p>
        </p:txBody>
      </p:sp>
      <p:pic>
        <p:nvPicPr>
          <p:cNvPr id="4" name="Picture 4" descr="Image result for guy's and st thomas' logo">
            <a:extLst>
              <a:ext uri="{FF2B5EF4-FFF2-40B4-BE49-F238E27FC236}">
                <a16:creationId xmlns:a16="http://schemas.microsoft.com/office/drawing/2014/main" id="{AF97B497-84F0-4CA7-A82A-92F745840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390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644C-9E87-43EF-B562-25BEDB27F192}"/>
              </a:ext>
            </a:extLst>
          </p:cNvPr>
          <p:cNvSpPr>
            <a:spLocks noGrp="1"/>
          </p:cNvSpPr>
          <p:nvPr>
            <p:ph type="title"/>
          </p:nvPr>
        </p:nvSpPr>
        <p:spPr/>
        <p:txBody>
          <a:bodyPr/>
          <a:lstStyle/>
          <a:p>
            <a:r>
              <a:rPr lang="en-GB" dirty="0">
                <a:solidFill>
                  <a:schemeClr val="tx2"/>
                </a:solidFill>
              </a:rPr>
              <a:t>What the patients can expect </a:t>
            </a:r>
          </a:p>
        </p:txBody>
      </p:sp>
      <p:sp>
        <p:nvSpPr>
          <p:cNvPr id="3" name="Content Placeholder 2">
            <a:extLst>
              <a:ext uri="{FF2B5EF4-FFF2-40B4-BE49-F238E27FC236}">
                <a16:creationId xmlns:a16="http://schemas.microsoft.com/office/drawing/2014/main" id="{5B8F7E20-520F-4063-9726-62E14B582771}"/>
              </a:ext>
            </a:extLst>
          </p:cNvPr>
          <p:cNvSpPr>
            <a:spLocks noGrp="1"/>
          </p:cNvSpPr>
          <p:nvPr>
            <p:ph idx="1"/>
          </p:nvPr>
        </p:nvSpPr>
        <p:spPr/>
        <p:txBody>
          <a:bodyPr/>
          <a:lstStyle/>
          <a:p>
            <a:r>
              <a:rPr lang="en-GB" dirty="0">
                <a:solidFill>
                  <a:schemeClr val="accent1">
                    <a:lumMod val="75000"/>
                  </a:schemeClr>
                </a:solidFill>
              </a:rPr>
              <a:t>Full assessment </a:t>
            </a:r>
          </a:p>
          <a:p>
            <a:r>
              <a:rPr lang="en-GB" dirty="0">
                <a:solidFill>
                  <a:schemeClr val="accent1">
                    <a:lumMod val="75000"/>
                  </a:schemeClr>
                </a:solidFill>
              </a:rPr>
              <a:t>Investigations – bloods, swabs, imaging (duplex /CT/MRI/X-ray)</a:t>
            </a:r>
          </a:p>
          <a:p>
            <a:r>
              <a:rPr lang="en-GB" dirty="0">
                <a:solidFill>
                  <a:schemeClr val="accent1">
                    <a:lumMod val="75000"/>
                  </a:schemeClr>
                </a:solidFill>
              </a:rPr>
              <a:t>Prescriptions – best medical therapy/ antibiotics </a:t>
            </a:r>
          </a:p>
          <a:p>
            <a:r>
              <a:rPr lang="en-GB" dirty="0">
                <a:solidFill>
                  <a:schemeClr val="accent1">
                    <a:lumMod val="75000"/>
                  </a:schemeClr>
                </a:solidFill>
              </a:rPr>
              <a:t>Consultant consultation </a:t>
            </a:r>
          </a:p>
          <a:p>
            <a:r>
              <a:rPr lang="en-GB" dirty="0">
                <a:solidFill>
                  <a:schemeClr val="accent1">
                    <a:lumMod val="75000"/>
                  </a:schemeClr>
                </a:solidFill>
              </a:rPr>
              <a:t>Plan going forward (conservative/treatment/onward referral)</a:t>
            </a:r>
          </a:p>
          <a:p>
            <a:r>
              <a:rPr lang="en-GB" dirty="0">
                <a:solidFill>
                  <a:schemeClr val="accent1">
                    <a:lumMod val="75000"/>
                  </a:schemeClr>
                </a:solidFill>
              </a:rPr>
              <a:t>Often full day appointment </a:t>
            </a:r>
          </a:p>
          <a:p>
            <a:r>
              <a:rPr lang="en-GB" dirty="0">
                <a:solidFill>
                  <a:schemeClr val="accent1">
                    <a:lumMod val="75000"/>
                  </a:schemeClr>
                </a:solidFill>
              </a:rPr>
              <a:t>Full EVC appointment or consultant only appointment depending </a:t>
            </a:r>
          </a:p>
        </p:txBody>
      </p:sp>
      <p:pic>
        <p:nvPicPr>
          <p:cNvPr id="4" name="Picture 4" descr="Image result for guy's and st thomas' logo">
            <a:extLst>
              <a:ext uri="{FF2B5EF4-FFF2-40B4-BE49-F238E27FC236}">
                <a16:creationId xmlns:a16="http://schemas.microsoft.com/office/drawing/2014/main" id="{7ED45756-2435-48D1-A596-1C82E2B147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3861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3F0E-03DE-4078-BEF2-E01408F492D0}"/>
              </a:ext>
            </a:extLst>
          </p:cNvPr>
          <p:cNvSpPr>
            <a:spLocks noGrp="1"/>
          </p:cNvSpPr>
          <p:nvPr>
            <p:ph type="title"/>
          </p:nvPr>
        </p:nvSpPr>
        <p:spPr/>
        <p:txBody>
          <a:bodyPr/>
          <a:lstStyle/>
          <a:p>
            <a:r>
              <a:rPr lang="en-GB" dirty="0">
                <a:solidFill>
                  <a:schemeClr val="accent1">
                    <a:lumMod val="50000"/>
                  </a:schemeClr>
                </a:solidFill>
              </a:rPr>
              <a:t>How to refer </a:t>
            </a:r>
          </a:p>
        </p:txBody>
      </p:sp>
      <p:sp>
        <p:nvSpPr>
          <p:cNvPr id="3" name="Content Placeholder 2">
            <a:extLst>
              <a:ext uri="{FF2B5EF4-FFF2-40B4-BE49-F238E27FC236}">
                <a16:creationId xmlns:a16="http://schemas.microsoft.com/office/drawing/2014/main" id="{5090F7C0-CF94-4F51-98AE-B3E2DF109148}"/>
              </a:ext>
            </a:extLst>
          </p:cNvPr>
          <p:cNvSpPr>
            <a:spLocks noGrp="1"/>
          </p:cNvSpPr>
          <p:nvPr>
            <p:ph idx="1"/>
          </p:nvPr>
        </p:nvSpPr>
        <p:spPr/>
        <p:txBody>
          <a:bodyPr/>
          <a:lstStyle/>
          <a:p>
            <a:r>
              <a:rPr lang="en-GB" b="1" dirty="0">
                <a:solidFill>
                  <a:schemeClr val="accent1">
                    <a:lumMod val="75000"/>
                  </a:schemeClr>
                </a:solidFill>
              </a:rPr>
              <a:t>Referapatient.org/refer-a-patient</a:t>
            </a:r>
          </a:p>
          <a:p>
            <a:r>
              <a:rPr lang="en-GB" dirty="0">
                <a:solidFill>
                  <a:schemeClr val="accent1">
                    <a:lumMod val="75000"/>
                  </a:schemeClr>
                </a:solidFill>
                <a:hlinkClick r:id="rId3">
                  <a:extLst>
                    <a:ext uri="{A12FA001-AC4F-418D-AE19-62706E023703}">
                      <ahyp:hlinkClr xmlns:ahyp="http://schemas.microsoft.com/office/drawing/2018/hyperlinkcolor" val="tx"/>
                    </a:ext>
                  </a:extLst>
                </a:hlinkClick>
              </a:rPr>
              <a:t>Homepage (referapatient.org)</a:t>
            </a:r>
            <a:endParaRPr lang="en-GB" dirty="0">
              <a:solidFill>
                <a:schemeClr val="accent1">
                  <a:lumMod val="75000"/>
                </a:schemeClr>
              </a:solidFill>
            </a:endParaRPr>
          </a:p>
          <a:p>
            <a:r>
              <a:rPr lang="en-GB" dirty="0">
                <a:solidFill>
                  <a:schemeClr val="accent1">
                    <a:lumMod val="75000"/>
                  </a:schemeClr>
                </a:solidFill>
              </a:rPr>
              <a:t>Click on ‘new referral’ – select St </a:t>
            </a:r>
            <a:r>
              <a:rPr lang="en-GB" dirty="0" err="1">
                <a:solidFill>
                  <a:schemeClr val="accent1">
                    <a:lumMod val="75000"/>
                  </a:schemeClr>
                </a:solidFill>
              </a:rPr>
              <a:t>Thomas’</a:t>
            </a:r>
            <a:r>
              <a:rPr lang="en-GB" dirty="0">
                <a:solidFill>
                  <a:schemeClr val="accent1">
                    <a:lumMod val="75000"/>
                  </a:schemeClr>
                </a:solidFill>
              </a:rPr>
              <a:t> Hospital &gt; vascular surgery &gt; fill in referral form</a:t>
            </a:r>
          </a:p>
          <a:p>
            <a:r>
              <a:rPr lang="en-GB" dirty="0">
                <a:solidFill>
                  <a:schemeClr val="accent1">
                    <a:lumMod val="75000"/>
                  </a:schemeClr>
                </a:solidFill>
              </a:rPr>
              <a:t>Triaged by our vascular registrar team </a:t>
            </a:r>
          </a:p>
        </p:txBody>
      </p:sp>
      <p:pic>
        <p:nvPicPr>
          <p:cNvPr id="4" name="Picture 4" descr="Image result for guy's and st thomas' logo">
            <a:extLst>
              <a:ext uri="{FF2B5EF4-FFF2-40B4-BE49-F238E27FC236}">
                <a16:creationId xmlns:a16="http://schemas.microsoft.com/office/drawing/2014/main" id="{0A26E76A-FA83-4CA5-BFC5-4518D5D5C3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079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189E6-3616-4D5C-9681-B9942532F621}"/>
              </a:ext>
            </a:extLst>
          </p:cNvPr>
          <p:cNvSpPr>
            <a:spLocks noGrp="1"/>
          </p:cNvSpPr>
          <p:nvPr>
            <p:ph type="ctrTitle"/>
          </p:nvPr>
        </p:nvSpPr>
        <p:spPr/>
        <p:txBody>
          <a:bodyPr/>
          <a:lstStyle/>
          <a:p>
            <a:r>
              <a:rPr lang="en-GB" dirty="0">
                <a:solidFill>
                  <a:schemeClr val="accent1">
                    <a:lumMod val="50000"/>
                  </a:schemeClr>
                </a:solidFill>
              </a:rPr>
              <a:t>Any Questions? </a:t>
            </a:r>
            <a:r>
              <a:rPr lang="en-GB" dirty="0">
                <a:solidFill>
                  <a:schemeClr val="accent1">
                    <a:lumMod val="50000"/>
                  </a:schemeClr>
                </a:solidFill>
                <a:sym typeface="Wingdings" panose="05000000000000000000" pitchFamily="2" charset="2"/>
              </a:rPr>
              <a:t> </a:t>
            </a:r>
            <a:endParaRPr lang="en-GB" dirty="0">
              <a:solidFill>
                <a:schemeClr val="accent1">
                  <a:lumMod val="50000"/>
                </a:schemeClr>
              </a:solidFill>
            </a:endParaRPr>
          </a:p>
        </p:txBody>
      </p:sp>
      <p:sp>
        <p:nvSpPr>
          <p:cNvPr id="3" name="Subtitle 2">
            <a:extLst>
              <a:ext uri="{FF2B5EF4-FFF2-40B4-BE49-F238E27FC236}">
                <a16:creationId xmlns:a16="http://schemas.microsoft.com/office/drawing/2014/main" id="{A5131C57-FB35-4994-B81E-7CBA12DA1D93}"/>
              </a:ext>
            </a:extLst>
          </p:cNvPr>
          <p:cNvSpPr>
            <a:spLocks noGrp="1"/>
          </p:cNvSpPr>
          <p:nvPr>
            <p:ph type="subTitle" idx="1"/>
          </p:nvPr>
        </p:nvSpPr>
        <p:spPr/>
        <p:txBody>
          <a:bodyPr/>
          <a:lstStyle/>
          <a:p>
            <a:r>
              <a:rPr lang="en-GB" dirty="0">
                <a:solidFill>
                  <a:schemeClr val="accent1">
                    <a:lumMod val="75000"/>
                  </a:schemeClr>
                </a:solidFill>
              </a:rPr>
              <a:t>Thank you </a:t>
            </a:r>
          </a:p>
        </p:txBody>
      </p:sp>
      <p:pic>
        <p:nvPicPr>
          <p:cNvPr id="4" name="Picture 4" descr="Image result for guy's and st thomas' logo">
            <a:extLst>
              <a:ext uri="{FF2B5EF4-FFF2-40B4-BE49-F238E27FC236}">
                <a16:creationId xmlns:a16="http://schemas.microsoft.com/office/drawing/2014/main" id="{A390BEA8-9B76-436F-A8C5-F4B33273DC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1916" y="82551"/>
            <a:ext cx="3080084" cy="153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5767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254</TotalTime>
  <Words>1108</Words>
  <Application>Microsoft Office PowerPoint</Application>
  <PresentationFormat>Widescreen</PresentationFormat>
  <Paragraphs>82</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Emergency Vascular Clinic (EVC)</vt:lpstr>
      <vt:lpstr>EVC</vt:lpstr>
      <vt:lpstr>Inclusion/referral criteria </vt:lpstr>
      <vt:lpstr>Exclusion criteria </vt:lpstr>
      <vt:lpstr>What the patients can expect </vt:lpstr>
      <vt:lpstr>How to refer </vt:lpstr>
      <vt:lpstr>Any Questions?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Vascular Clinic (EVC)</dc:title>
  <dc:creator>lakin chloe</dc:creator>
  <cp:lastModifiedBy>lakin chloe</cp:lastModifiedBy>
  <cp:revision>25</cp:revision>
  <cp:lastPrinted>2024-02-06T14:49:35Z</cp:lastPrinted>
  <dcterms:created xsi:type="dcterms:W3CDTF">2024-02-05T15:54:04Z</dcterms:created>
  <dcterms:modified xsi:type="dcterms:W3CDTF">2024-02-06T15:13:57Z</dcterms:modified>
</cp:coreProperties>
</file>