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21674138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36" autoAdjust="0"/>
    <p:restoredTop sz="94660"/>
  </p:normalViewPr>
  <p:slideViewPr>
    <p:cSldViewPr snapToGrid="0">
      <p:cViewPr varScale="1">
        <p:scale>
          <a:sx n="48" d="100"/>
          <a:sy n="48" d="100"/>
        </p:scale>
        <p:origin x="99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9267" y="1995312"/>
            <a:ext cx="16255604" cy="4244622"/>
          </a:xfrm>
        </p:spPr>
        <p:txBody>
          <a:bodyPr anchor="b"/>
          <a:lstStyle>
            <a:lvl1pPr algn="ctr"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3"/>
            <a:ext cx="16255604" cy="2943577"/>
          </a:xfrm>
        </p:spPr>
        <p:txBody>
          <a:bodyPr/>
          <a:lstStyle>
            <a:lvl1pPr marL="0" indent="0" algn="ctr">
              <a:buNone/>
              <a:defRPr sz="4266"/>
            </a:lvl1pPr>
            <a:lvl2pPr marL="812764" indent="0" algn="ctr">
              <a:buNone/>
              <a:defRPr sz="3555"/>
            </a:lvl2pPr>
            <a:lvl3pPr marL="1625529" indent="0" algn="ctr">
              <a:buNone/>
              <a:defRPr sz="3200"/>
            </a:lvl3pPr>
            <a:lvl4pPr marL="2438293" indent="0" algn="ctr">
              <a:buNone/>
              <a:defRPr sz="2844"/>
            </a:lvl4pPr>
            <a:lvl5pPr marL="3251058" indent="0" algn="ctr">
              <a:buNone/>
              <a:defRPr sz="2844"/>
            </a:lvl5pPr>
            <a:lvl6pPr marL="4063822" indent="0" algn="ctr">
              <a:buNone/>
              <a:defRPr sz="2844"/>
            </a:lvl6pPr>
            <a:lvl7pPr marL="4876587" indent="0" algn="ctr">
              <a:buNone/>
              <a:defRPr sz="2844"/>
            </a:lvl7pPr>
            <a:lvl8pPr marL="5689351" indent="0" algn="ctr">
              <a:buNone/>
              <a:defRPr sz="2844"/>
            </a:lvl8pPr>
            <a:lvl9pPr marL="6502116" indent="0" algn="ctr">
              <a:buNone/>
              <a:defRPr sz="284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3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3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5" y="649111"/>
            <a:ext cx="467348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7" y="649111"/>
            <a:ext cx="13749531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6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08" y="3039535"/>
            <a:ext cx="18693944" cy="5071532"/>
          </a:xfrm>
        </p:spPr>
        <p:txBody>
          <a:bodyPr anchor="b"/>
          <a:lstStyle>
            <a:lvl1pPr>
              <a:defRPr sz="10666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08" y="8159046"/>
            <a:ext cx="18693944" cy="2666999"/>
          </a:xfrm>
        </p:spPr>
        <p:txBody>
          <a:bodyPr/>
          <a:lstStyle>
            <a:lvl1pPr marL="0" indent="0">
              <a:buNone/>
              <a:defRPr sz="4266">
                <a:solidFill>
                  <a:schemeClr val="tx1">
                    <a:tint val="75000"/>
                  </a:schemeClr>
                </a:solidFill>
              </a:defRPr>
            </a:lvl1pPr>
            <a:lvl2pPr marL="812764" indent="0">
              <a:buNone/>
              <a:defRPr sz="3555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2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7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2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64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649112"/>
            <a:ext cx="18693944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1" y="2988734"/>
            <a:ext cx="9169175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1" y="4453467"/>
            <a:ext cx="916917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2" y="2988734"/>
            <a:ext cx="9214332" cy="1464732"/>
          </a:xfrm>
        </p:spPr>
        <p:txBody>
          <a:bodyPr anchor="b"/>
          <a:lstStyle>
            <a:lvl1pPr marL="0" indent="0">
              <a:buNone/>
              <a:defRPr sz="4266" b="1"/>
            </a:lvl1pPr>
            <a:lvl2pPr marL="812764" indent="0">
              <a:buNone/>
              <a:defRPr sz="3555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44" b="1"/>
            </a:lvl4pPr>
            <a:lvl5pPr marL="3251058" indent="0">
              <a:buNone/>
              <a:defRPr sz="2844" b="1"/>
            </a:lvl5pPr>
            <a:lvl6pPr marL="4063822" indent="0">
              <a:buNone/>
              <a:defRPr sz="2844" b="1"/>
            </a:lvl6pPr>
            <a:lvl7pPr marL="4876587" indent="0">
              <a:buNone/>
              <a:defRPr sz="2844" b="1"/>
            </a:lvl7pPr>
            <a:lvl8pPr marL="5689351" indent="0">
              <a:buNone/>
              <a:defRPr sz="2844" b="1"/>
            </a:lvl8pPr>
            <a:lvl9pPr marL="6502116" indent="0">
              <a:buNone/>
              <a:defRPr sz="2844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2" y="4453467"/>
            <a:ext cx="9214332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73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3"/>
            <a:ext cx="10972532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6"/>
            </a:lvl3pPr>
            <a:lvl4pPr>
              <a:defRPr sz="3555"/>
            </a:lvl4pPr>
            <a:lvl5pPr>
              <a:defRPr sz="3555"/>
            </a:lvl5pPr>
            <a:lvl6pPr>
              <a:defRPr sz="3555"/>
            </a:lvl6pPr>
            <a:lvl7pPr>
              <a:defRPr sz="3555"/>
            </a:lvl7pPr>
            <a:lvl8pPr>
              <a:defRPr sz="3555"/>
            </a:lvl8pPr>
            <a:lvl9pPr>
              <a:defRPr sz="35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91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3"/>
            <a:ext cx="10972532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764" indent="0">
              <a:buNone/>
              <a:defRPr sz="4978"/>
            </a:lvl2pPr>
            <a:lvl3pPr marL="1625529" indent="0">
              <a:buNone/>
              <a:defRPr sz="4266"/>
            </a:lvl3pPr>
            <a:lvl4pPr marL="2438293" indent="0">
              <a:buNone/>
              <a:defRPr sz="3555"/>
            </a:lvl4pPr>
            <a:lvl5pPr marL="3251058" indent="0">
              <a:buNone/>
              <a:defRPr sz="3555"/>
            </a:lvl5pPr>
            <a:lvl6pPr marL="4063822" indent="0">
              <a:buNone/>
              <a:defRPr sz="3555"/>
            </a:lvl6pPr>
            <a:lvl7pPr marL="4876587" indent="0">
              <a:buNone/>
              <a:defRPr sz="3555"/>
            </a:lvl7pPr>
            <a:lvl8pPr marL="5689351" indent="0">
              <a:buNone/>
              <a:defRPr sz="3555"/>
            </a:lvl8pPr>
            <a:lvl9pPr marL="6502116" indent="0">
              <a:buNone/>
              <a:defRPr sz="355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764" indent="0">
              <a:buNone/>
              <a:defRPr sz="2489"/>
            </a:lvl2pPr>
            <a:lvl3pPr marL="1625529" indent="0">
              <a:buNone/>
              <a:defRPr sz="2133"/>
            </a:lvl3pPr>
            <a:lvl4pPr marL="2438293" indent="0">
              <a:buNone/>
              <a:defRPr sz="1778"/>
            </a:lvl4pPr>
            <a:lvl5pPr marL="3251058" indent="0">
              <a:buNone/>
              <a:defRPr sz="1778"/>
            </a:lvl5pPr>
            <a:lvl6pPr marL="4063822" indent="0">
              <a:buNone/>
              <a:defRPr sz="1778"/>
            </a:lvl6pPr>
            <a:lvl7pPr marL="4876587" indent="0">
              <a:buNone/>
              <a:defRPr sz="1778"/>
            </a:lvl7pPr>
            <a:lvl8pPr marL="5689351" indent="0">
              <a:buNone/>
              <a:defRPr sz="1778"/>
            </a:lvl8pPr>
            <a:lvl9pPr marL="6502116" indent="0">
              <a:buNone/>
              <a:defRPr sz="17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6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649112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097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BCA4E-7CE0-4705-8F30-F2E4DCE33514}" type="datetimeFigureOut">
              <a:rPr lang="en-GB" smtClean="0"/>
              <a:t>26/07/2022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1300179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1300179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AB46-5901-4512-BBE5-14E347D24C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79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62552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82" indent="-406382" algn="l" defTabSz="1625529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147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2pPr>
      <a:lvl3pPr marL="2031911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5" kern="1200">
          <a:solidFill>
            <a:schemeClr val="tx1"/>
          </a:solidFill>
          <a:latin typeface="+mn-lt"/>
          <a:ea typeface="+mn-ea"/>
          <a:cs typeface="+mn-cs"/>
        </a:defRPr>
      </a:lvl3pPr>
      <a:lvl4pPr marL="2844676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40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204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162552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162552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2h.lexleisure@nhs.net" TargetMode="External"/><Relationship Id="rId13" Type="http://schemas.openxmlformats.org/officeDocument/2006/relationships/image" Target="../media/image2.wmf"/><Relationship Id="rId18" Type="http://schemas.openxmlformats.org/officeDocument/2006/relationships/image" Target="../media/image8.png"/><Relationship Id="rId3" Type="http://schemas.openxmlformats.org/officeDocument/2006/relationships/hyperlink" Target="mailto:gst-tr.cardiovascularrehab@nhs.net" TargetMode="External"/><Relationship Id="rId21" Type="http://schemas.openxmlformats.org/officeDocument/2006/relationships/image" Target="../media/image10.png"/><Relationship Id="rId7" Type="http://schemas.openxmlformats.org/officeDocument/2006/relationships/image" Target="../media/image7.png"/><Relationship Id="rId12" Type="http://schemas.openxmlformats.org/officeDocument/2006/relationships/package" Target="../embeddings/Microsoft_Word_Document1.docx"/><Relationship Id="rId17" Type="http://schemas.openxmlformats.org/officeDocument/2006/relationships/hyperlink" Target="mailto:LEWCCG.EOR@nhs.net" TargetMode="Externa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wmf"/><Relationship Id="rId20" Type="http://schemas.openxmlformats.org/officeDocument/2006/relationships/image" Target="../media/image9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5" Type="http://schemas.openxmlformats.org/officeDocument/2006/relationships/package" Target="../embeddings/Microsoft_Word_Document2.docx"/><Relationship Id="rId10" Type="http://schemas.openxmlformats.org/officeDocument/2006/relationships/image" Target="../media/image1.wmf"/><Relationship Id="rId19" Type="http://schemas.openxmlformats.org/officeDocument/2006/relationships/hyperlink" Target="http://www.slcn.nhs.uk/sevn/gp-pathways/" TargetMode="External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757" y="4489649"/>
            <a:ext cx="14695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Lambeth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6407" y="4490443"/>
            <a:ext cx="204754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Southwark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35696" y="4489648"/>
            <a:ext cx="14695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Bexley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50998" y="4489399"/>
            <a:ext cx="146951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Bromley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681583" y="4489398"/>
            <a:ext cx="2049911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Greenwich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910147" y="4495018"/>
            <a:ext cx="2207267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Lewisham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55982" y="2878528"/>
            <a:ext cx="2232467" cy="4616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</a:p>
        </p:txBody>
      </p:sp>
      <p:cxnSp>
        <p:nvCxnSpPr>
          <p:cNvPr id="24" name="Elbow Connector 23"/>
          <p:cNvCxnSpPr>
            <a:stCxn id="20" idx="2"/>
            <a:endCxn id="21" idx="0"/>
          </p:cNvCxnSpPr>
          <p:nvPr/>
        </p:nvCxnSpPr>
        <p:spPr>
          <a:xfrm rot="5400000">
            <a:off x="10629918" y="2636229"/>
            <a:ext cx="484597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701024" y="5822796"/>
            <a:ext cx="2691879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Guy’s and St. Thomas Cardiac Rehabilitation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795606" y="5851583"/>
            <a:ext cx="1778311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My Time Active Fresh Start/ Heart Smart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787843" y="7482799"/>
            <a:ext cx="1778311" cy="19389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Time Active Referral Form submitted to email address on top of form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9456" y="1932266"/>
            <a:ext cx="2130552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requires supervised exercise programme?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01024" y="7485473"/>
            <a:ext cx="2691879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Rehabilitation team can either  be contacted via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gst-tr.cardiovascularrehab@nhs.net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by calling 020 7188 0946 </a:t>
            </a:r>
          </a:p>
        </p:txBody>
      </p:sp>
      <p:cxnSp>
        <p:nvCxnSpPr>
          <p:cNvPr id="45" name="Straight Arrow Connector 44"/>
          <p:cNvCxnSpPr>
            <a:stCxn id="29" idx="2"/>
            <a:endCxn id="43" idx="0"/>
          </p:cNvCxnSpPr>
          <p:nvPr/>
        </p:nvCxnSpPr>
        <p:spPr>
          <a:xfrm>
            <a:off x="4046964" y="6838459"/>
            <a:ext cx="0" cy="6470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2835666" y="5861474"/>
            <a:ext cx="177831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GLL Better – Healthwise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5124624" y="5851583"/>
            <a:ext cx="1778311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referral to Healthwise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cation Selec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8" t="45879" r="9170"/>
          <a:stretch/>
        </p:blipFill>
        <p:spPr bwMode="auto">
          <a:xfrm>
            <a:off x="17739289" y="6837144"/>
            <a:ext cx="3785686" cy="35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uy's and St Thomas' NHS Foundation Trust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841" y="6116237"/>
            <a:ext cx="1531915" cy="5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Arrow Connector 54"/>
          <p:cNvCxnSpPr/>
          <p:nvPr/>
        </p:nvCxnSpPr>
        <p:spPr>
          <a:xfrm>
            <a:off x="17991017" y="6693445"/>
            <a:ext cx="474783" cy="54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17995403" y="6686403"/>
            <a:ext cx="0" cy="758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Health and wellbeing #madeinsandwell: Mytime Active is a social enterprise  on a mission | Think Sandwel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46" b="29066"/>
          <a:stretch/>
        </p:blipFill>
        <p:spPr bwMode="auto">
          <a:xfrm>
            <a:off x="20139269" y="9784309"/>
            <a:ext cx="1504389" cy="34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3" name="Straight Arrow Connector 62"/>
          <p:cNvCxnSpPr/>
          <p:nvPr/>
        </p:nvCxnSpPr>
        <p:spPr>
          <a:xfrm rot="-2700000" flipH="1" flipV="1">
            <a:off x="20257837" y="8992553"/>
            <a:ext cx="606" cy="913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/>
          <p:cNvCxnSpPr/>
          <p:nvPr/>
        </p:nvCxnSpPr>
        <p:spPr>
          <a:xfrm flipH="1">
            <a:off x="19621128" y="6559469"/>
            <a:ext cx="0" cy="68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8781253" y="5824915"/>
            <a:ext cx="1778311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to Steps 2 Health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Rectangle 1041"/>
          <p:cNvSpPr/>
          <p:nvPr/>
        </p:nvSpPr>
        <p:spPr>
          <a:xfrm>
            <a:off x="0" y="1833609"/>
            <a:ext cx="21674138" cy="103583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44" name="TextBox 43"/>
          <p:cNvSpPr txBox="1"/>
          <p:nvPr/>
        </p:nvSpPr>
        <p:spPr>
          <a:xfrm>
            <a:off x="12837157" y="7503242"/>
            <a:ext cx="1778311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 currently being queried and signed off </a:t>
            </a:r>
          </a:p>
        </p:txBody>
      </p:sp>
      <p:cxnSp>
        <p:nvCxnSpPr>
          <p:cNvPr id="3" name="Straight Arrow Connector 2"/>
          <p:cNvCxnSpPr>
            <a:stCxn id="46" idx="2"/>
            <a:endCxn id="44" idx="0"/>
          </p:cNvCxnSpPr>
          <p:nvPr/>
        </p:nvCxnSpPr>
        <p:spPr>
          <a:xfrm>
            <a:off x="13724822" y="6877137"/>
            <a:ext cx="1491" cy="6261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26769" y="3709214"/>
            <a:ext cx="2129820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GP is based in: </a:t>
            </a:r>
          </a:p>
        </p:txBody>
      </p:sp>
      <p:cxnSp>
        <p:nvCxnSpPr>
          <p:cNvPr id="68" name="Straight Arrow Connector 67"/>
          <p:cNvCxnSpPr>
            <a:stCxn id="16" idx="2"/>
            <a:endCxn id="76" idx="0"/>
          </p:cNvCxnSpPr>
          <p:nvPr/>
        </p:nvCxnSpPr>
        <p:spPr>
          <a:xfrm flipH="1">
            <a:off x="9670409" y="4951313"/>
            <a:ext cx="42" cy="8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7" idx="2"/>
            <a:endCxn id="30" idx="0"/>
          </p:cNvCxnSpPr>
          <p:nvPr/>
        </p:nvCxnSpPr>
        <p:spPr>
          <a:xfrm flipH="1">
            <a:off x="11684762" y="4951064"/>
            <a:ext cx="991" cy="9005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8" idx="2"/>
            <a:endCxn id="46" idx="0"/>
          </p:cNvCxnSpPr>
          <p:nvPr/>
        </p:nvCxnSpPr>
        <p:spPr>
          <a:xfrm>
            <a:off x="13706539" y="4951063"/>
            <a:ext cx="18283" cy="910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9" idx="2"/>
            <a:endCxn id="53" idx="0"/>
          </p:cNvCxnSpPr>
          <p:nvPr/>
        </p:nvCxnSpPr>
        <p:spPr>
          <a:xfrm flipH="1">
            <a:off x="16013780" y="4956683"/>
            <a:ext cx="1" cy="89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5601543" y="5821481"/>
            <a:ext cx="2816144" cy="10156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Guy’s and St. Thomas Cardiac Rehabilitation 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609698" y="7485472"/>
            <a:ext cx="2816144" cy="224676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Cardiovascular Rehabilitation team can either  be contacted via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gst-tr.cardiovascularrehab@nhs.net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by calling 020 7188 0946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3130266" y="5249240"/>
            <a:ext cx="183339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GSTT patient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53266" y="5244737"/>
            <a:ext cx="1833393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KCH patient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57984" y="5822796"/>
            <a:ext cx="243003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Refer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KCH Vascular Physiotherapy team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64" name="Elbow Connector 1063"/>
          <p:cNvCxnSpPr>
            <a:stCxn id="14" idx="2"/>
            <a:endCxn id="137" idx="0"/>
          </p:cNvCxnSpPr>
          <p:nvPr/>
        </p:nvCxnSpPr>
        <p:spPr>
          <a:xfrm rot="16200000" flipH="1">
            <a:off x="3139774" y="4342051"/>
            <a:ext cx="297926" cy="15164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Elbow Connector 1065"/>
          <p:cNvCxnSpPr>
            <a:stCxn id="14" idx="2"/>
            <a:endCxn id="138" idx="0"/>
          </p:cNvCxnSpPr>
          <p:nvPr/>
        </p:nvCxnSpPr>
        <p:spPr>
          <a:xfrm rot="5400000">
            <a:off x="1753527" y="4467751"/>
            <a:ext cx="293423" cy="12605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0" name="Elbow Connector 1079"/>
          <p:cNvCxnSpPr>
            <a:stCxn id="21" idx="2"/>
            <a:endCxn id="50" idx="0"/>
          </p:cNvCxnSpPr>
          <p:nvPr/>
        </p:nvCxnSpPr>
        <p:spPr>
          <a:xfrm rot="16200000" flipH="1">
            <a:off x="10689534" y="3522875"/>
            <a:ext cx="369021" cy="365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2" name="Elbow Connector 1081"/>
          <p:cNvCxnSpPr>
            <a:stCxn id="50" idx="2"/>
            <a:endCxn id="14" idx="0"/>
          </p:cNvCxnSpPr>
          <p:nvPr/>
        </p:nvCxnSpPr>
        <p:spPr>
          <a:xfrm rot="5400000">
            <a:off x="6543807" y="157584"/>
            <a:ext cx="318770" cy="83453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4" name="Elbow Connector 1083"/>
          <p:cNvCxnSpPr>
            <a:stCxn id="50" idx="2"/>
            <a:endCxn id="15" idx="0"/>
          </p:cNvCxnSpPr>
          <p:nvPr/>
        </p:nvCxnSpPr>
        <p:spPr>
          <a:xfrm rot="5400000">
            <a:off x="8778243" y="2392814"/>
            <a:ext cx="319564" cy="387569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7" idx="2"/>
            <a:endCxn id="29" idx="0"/>
          </p:cNvCxnSpPr>
          <p:nvPr/>
        </p:nvCxnSpPr>
        <p:spPr>
          <a:xfrm>
            <a:off x="4046963" y="5649350"/>
            <a:ext cx="1" cy="173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138" idx="2"/>
            <a:endCxn id="139" idx="0"/>
          </p:cNvCxnSpPr>
          <p:nvPr/>
        </p:nvCxnSpPr>
        <p:spPr>
          <a:xfrm>
            <a:off x="1269963" y="5644847"/>
            <a:ext cx="3039" cy="17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>
            <a:stCxn id="15" idx="2"/>
            <a:endCxn id="133" idx="0"/>
          </p:cNvCxnSpPr>
          <p:nvPr/>
        </p:nvCxnSpPr>
        <p:spPr>
          <a:xfrm>
            <a:off x="7000178" y="4952108"/>
            <a:ext cx="9437" cy="869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133" idx="2"/>
            <a:endCxn id="134" idx="0"/>
          </p:cNvCxnSpPr>
          <p:nvPr/>
        </p:nvCxnSpPr>
        <p:spPr>
          <a:xfrm>
            <a:off x="7009615" y="6837144"/>
            <a:ext cx="8155" cy="648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50" idx="2"/>
            <a:endCxn id="16" idx="0"/>
          </p:cNvCxnSpPr>
          <p:nvPr/>
        </p:nvCxnSpPr>
        <p:spPr>
          <a:xfrm rot="5400000">
            <a:off x="10113778" y="3727553"/>
            <a:ext cx="318769" cy="120542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Elbow Connector 148"/>
          <p:cNvCxnSpPr>
            <a:stCxn id="50" idx="2"/>
            <a:endCxn id="17" idx="0"/>
          </p:cNvCxnSpPr>
          <p:nvPr/>
        </p:nvCxnSpPr>
        <p:spPr>
          <a:xfrm rot="16200000" flipH="1">
            <a:off x="11121552" y="3925198"/>
            <a:ext cx="318520" cy="8098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50"/>
          <p:cNvCxnSpPr>
            <a:stCxn id="50" idx="2"/>
            <a:endCxn id="18" idx="0"/>
          </p:cNvCxnSpPr>
          <p:nvPr/>
        </p:nvCxnSpPr>
        <p:spPr>
          <a:xfrm rot="16200000" flipH="1">
            <a:off x="12131946" y="2914804"/>
            <a:ext cx="318519" cy="283066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52"/>
          <p:cNvCxnSpPr>
            <a:stCxn id="50" idx="2"/>
            <a:endCxn id="19" idx="0"/>
          </p:cNvCxnSpPr>
          <p:nvPr/>
        </p:nvCxnSpPr>
        <p:spPr>
          <a:xfrm rot="16200000" flipH="1">
            <a:off x="13282757" y="1763993"/>
            <a:ext cx="324139" cy="513790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30" idx="2"/>
            <a:endCxn id="32" idx="0"/>
          </p:cNvCxnSpPr>
          <p:nvPr/>
        </p:nvCxnSpPr>
        <p:spPr>
          <a:xfrm flipH="1">
            <a:off x="11676999" y="7175022"/>
            <a:ext cx="7763" cy="307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8" name="Picture 2" descr="Employer details | trac.job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1842" y="8634670"/>
            <a:ext cx="1531915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8" name="Straight Arrow Connector 1087"/>
          <p:cNvCxnSpPr/>
          <p:nvPr/>
        </p:nvCxnSpPr>
        <p:spPr>
          <a:xfrm flipV="1">
            <a:off x="17991017" y="7928349"/>
            <a:ext cx="0" cy="843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8821400" y="8145780"/>
            <a:ext cx="0" cy="1343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785905" y="7484963"/>
            <a:ext cx="1778311" cy="163121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referral form to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s2h.lexleisure@nhs.net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>
            <a:stCxn id="76" idx="2"/>
            <a:endCxn id="64" idx="0"/>
          </p:cNvCxnSpPr>
          <p:nvPr/>
        </p:nvCxnSpPr>
        <p:spPr>
          <a:xfrm>
            <a:off x="9670409" y="6840578"/>
            <a:ext cx="4652" cy="644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456587"/>
              </p:ext>
            </p:extLst>
          </p:nvPr>
        </p:nvGraphicFramePr>
        <p:xfrm>
          <a:off x="8903261" y="9551443"/>
          <a:ext cx="1534293" cy="1353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Acrobat Document" showAsIcon="1" r:id="rId9" imgW="914400" imgH="806400" progId="AcroExch.Document.DC">
                  <p:embed/>
                </p:oleObj>
              </mc:Choice>
              <mc:Fallback>
                <p:oleObj name="Acrobat Document" showAsIcon="1" r:id="rId9" imgW="914400" imgH="8064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03261" y="9551443"/>
                        <a:ext cx="1534293" cy="1353161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11611"/>
              </p:ext>
            </p:extLst>
          </p:nvPr>
        </p:nvGraphicFramePr>
        <p:xfrm>
          <a:off x="13052191" y="9024488"/>
          <a:ext cx="1364639" cy="120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Document" showAsIcon="1" r:id="rId12" imgW="914400" imgH="806400" progId="Word.Document.12">
                  <p:embed/>
                </p:oleObj>
              </mc:Choice>
              <mc:Fallback>
                <p:oleObj name="Document" showAsIcon="1" r:id="rId12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52191" y="9024488"/>
                        <a:ext cx="1364639" cy="120353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629146"/>
              </p:ext>
            </p:extLst>
          </p:nvPr>
        </p:nvGraphicFramePr>
        <p:xfrm>
          <a:off x="15354277" y="9012672"/>
          <a:ext cx="1320883" cy="1164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Document" showAsIcon="1" r:id="rId15" imgW="914400" imgH="806400" progId="Word.Document.12">
                  <p:embed/>
                </p:oleObj>
              </mc:Choice>
              <mc:Fallback>
                <p:oleObj name="Document" showAsIcon="1" r:id="rId15" imgW="914400" imgH="8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354277" y="9012672"/>
                        <a:ext cx="1320883" cy="1164946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>
            <a:stCxn id="64" idx="2"/>
            <a:endCxn id="8" idx="0"/>
          </p:cNvCxnSpPr>
          <p:nvPr/>
        </p:nvCxnSpPr>
        <p:spPr>
          <a:xfrm flipH="1">
            <a:off x="9670407" y="9116179"/>
            <a:ext cx="4654" cy="435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4" idx="2"/>
            <a:endCxn id="9" idx="0"/>
          </p:cNvCxnSpPr>
          <p:nvPr/>
        </p:nvCxnSpPr>
        <p:spPr>
          <a:xfrm>
            <a:off x="13726313" y="8518905"/>
            <a:ext cx="8197" cy="505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7" idx="2"/>
            <a:endCxn id="10" idx="0"/>
          </p:cNvCxnSpPr>
          <p:nvPr/>
        </p:nvCxnSpPr>
        <p:spPr>
          <a:xfrm>
            <a:off x="16005081" y="8513628"/>
            <a:ext cx="9637" cy="499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7025869" y="5644847"/>
            <a:ext cx="4648269" cy="52597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TextBox 76"/>
          <p:cNvSpPr txBox="1"/>
          <p:nvPr/>
        </p:nvSpPr>
        <p:spPr>
          <a:xfrm>
            <a:off x="15115925" y="7190189"/>
            <a:ext cx="1778311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referral form to </a:t>
            </a:r>
            <a:r>
              <a:rPr lang="en-GB" sz="2000" u="sng" dirty="0">
                <a:latin typeface="Arial" panose="020B0604020202020204" pitchFamily="34" charset="0"/>
                <a:cs typeface="Arial" panose="020B0604020202020204" pitchFamily="34" charset="0"/>
                <a:hlinkClick r:id="rId17"/>
              </a:rPr>
              <a:t>LEWCCG.EOR@nhs.net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/>
          <p:cNvCxnSpPr>
            <a:stCxn id="53" idx="2"/>
            <a:endCxn id="77" idx="0"/>
          </p:cNvCxnSpPr>
          <p:nvPr/>
        </p:nvCxnSpPr>
        <p:spPr>
          <a:xfrm flipH="1">
            <a:off x="16005081" y="6559469"/>
            <a:ext cx="8699" cy="630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2" descr="Home - Lex Leisur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4937" y="6369985"/>
            <a:ext cx="1410375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>
            <a:off x="20396200" y="6758899"/>
            <a:ext cx="0" cy="685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805156" y="9935100"/>
            <a:ext cx="1778311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Referral form TBC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>
            <a:stCxn id="32" idx="2"/>
            <a:endCxn id="85" idx="0"/>
          </p:cNvCxnSpPr>
          <p:nvPr/>
        </p:nvCxnSpPr>
        <p:spPr>
          <a:xfrm>
            <a:off x="11676999" y="9421791"/>
            <a:ext cx="17313" cy="51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11271182"/>
            <a:ext cx="21674138" cy="922541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patient does 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require supervised exercise programme and is systemically well then please refer to your local outpatient clinic as routine on ERS. 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Local pathways can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found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on: 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/>
              </a:rPr>
              <a:t>www.slcn.nhs.uk/sevn/gp-pathways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0" y="1"/>
            <a:ext cx="18932565" cy="18336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989" tIns="144494" rIns="288989" bIns="144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074738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East London 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supervised exercise referral pathways:</a:t>
            </a:r>
          </a:p>
          <a:p>
            <a:pPr marL="1074738"/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Claudication patients 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Picture 17" descr="South London Cardiovasular Networks (@VascularSE) / Twitter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22" b="27173"/>
          <a:stretch/>
        </p:blipFill>
        <p:spPr bwMode="auto">
          <a:xfrm>
            <a:off x="18932565" y="341354"/>
            <a:ext cx="2651153" cy="123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Better the Feel Good Place logo - iuse for Healthwise Walking for Health -  Arthritis Acti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865" y="5914487"/>
            <a:ext cx="1000873" cy="6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 descr="Better the Feel Good Place logo - iuse for Healthwise Walking for Health -  Arthritis Acti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16" y="9489307"/>
            <a:ext cx="988921" cy="60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3691</TotalTime>
  <Words>170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Acrobat Document</vt:lpstr>
      <vt:lpstr>Document</vt:lpstr>
      <vt:lpstr>PowerPoint Presentation</vt:lpstr>
    </vt:vector>
  </TitlesOfParts>
  <Company>GSTT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 Ben (BPAGE)</dc:creator>
  <cp:lastModifiedBy>Marlow Andrea</cp:lastModifiedBy>
  <cp:revision>43</cp:revision>
  <dcterms:created xsi:type="dcterms:W3CDTF">2022-07-04T08:04:39Z</dcterms:created>
  <dcterms:modified xsi:type="dcterms:W3CDTF">2022-07-26T15:08:50Z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656680a4-0d5d-4668-9f81-218a781c87ec</vt:lpwstr>
  </property>
</Properties>
</file>